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igs" ContentType="application/vnd.openxmlformats-package.digital-signature-origin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5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package/2006/relationships/digital-signature/origin" Target="_xmlsignatures/origin.sigs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2" r:id="rId4"/>
    <p:sldId id="258" r:id="rId5"/>
    <p:sldId id="263" r:id="rId6"/>
    <p:sldId id="261" r:id="rId7"/>
    <p:sldId id="264" r:id="rId8"/>
    <p:sldId id="268" r:id="rId9"/>
    <p:sldId id="269" r:id="rId10"/>
    <p:sldId id="270" r:id="rId11"/>
    <p:sldId id="287" r:id="rId12"/>
    <p:sldId id="288" r:id="rId13"/>
    <p:sldId id="289" r:id="rId14"/>
    <p:sldId id="290" r:id="rId15"/>
    <p:sldId id="291" r:id="rId16"/>
    <p:sldId id="265" r:id="rId17"/>
    <p:sldId id="292" r:id="rId18"/>
    <p:sldId id="271" r:id="rId19"/>
    <p:sldId id="273" r:id="rId20"/>
    <p:sldId id="266" r:id="rId21"/>
    <p:sldId id="275" r:id="rId22"/>
    <p:sldId id="279" r:id="rId23"/>
    <p:sldId id="277" r:id="rId24"/>
    <p:sldId id="278" r:id="rId25"/>
    <p:sldId id="280" r:id="rId26"/>
    <p:sldId id="283" r:id="rId27"/>
    <p:sldId id="293" r:id="rId28"/>
    <p:sldId id="281" r:id="rId29"/>
    <p:sldId id="284" r:id="rId30"/>
    <p:sldId id="285" r:id="rId31"/>
    <p:sldId id="282" r:id="rId32"/>
    <p:sldId id="267" r:id="rId33"/>
    <p:sldId id="260" r:id="rId3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123"/>
    <a:srgbClr val="343541"/>
    <a:srgbClr val="74AA9C"/>
    <a:srgbClr val="1D1D1D"/>
    <a:srgbClr val="4C7C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7050" autoAdjust="0"/>
  </p:normalViewPr>
  <p:slideViewPr>
    <p:cSldViewPr snapToGrid="0">
      <p:cViewPr varScale="1">
        <p:scale>
          <a:sx n="123" d="100"/>
          <a:sy n="123" d="100"/>
        </p:scale>
        <p:origin x="9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BA1A3-1838-4573-875E-1F5AD41872A8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03782-59FA-4D19-8EFF-7F43AA5B627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556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179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>
                <a:solidFill>
                  <a:schemeClr val="bg1"/>
                </a:solidFill>
              </a:rPr>
              <a:t>La inteligencia artificial se refiere a sistemas informáticos diseñados para simular procesos cognitivos humanos, como el aprendizaje automático y la toma de decisiones basadas en datos, utilizando algoritmos y modelos matemáticos complejos.</a:t>
            </a:r>
          </a:p>
          <a:p>
            <a:r>
              <a:rPr lang="es-MX" sz="1200">
                <a:solidFill>
                  <a:schemeClr val="bg1"/>
                </a:solidFill>
              </a:rPr>
              <a:t>Utiliza inteligencia artificial para generar respuestas humanas a preguntas y generar texto conversacional de manera natural.</a:t>
            </a: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71451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992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3142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33899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1277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6463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0287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0714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46138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3316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7571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7778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93972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03056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054192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19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09054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549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>
                <a:solidFill>
                  <a:srgbClr val="D1D5DB"/>
                </a:solidFill>
                <a:effectLst/>
                <a:latin typeface="Söhne"/>
              </a:rPr>
              <a:t>She will lead the team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>
                <a:solidFill>
                  <a:srgbClr val="D1D5DB"/>
                </a:solidFill>
                <a:effectLst/>
                <a:latin typeface="Söhne"/>
              </a:rPr>
              <a:t>That’s made of lead</a:t>
            </a: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3774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510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24482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98198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4003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41371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5048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35590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29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03392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30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14434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/>
              <a:t>Por qué el pasto es verde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/>
              <a:t>Por qué la Luna se ve redonda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/>
              <a:t>Por qué el agua se siente fría a pesar de que está a temperatura ambiente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/>
              <a:t>Por qué... por qué...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31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05082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03782-59FA-4D19-8EFF-7F43AA5B627E}" type="slidenum">
              <a:rPr lang="es-MX" smtClean="0"/>
              <a:t>32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6780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B614DB-ADFB-39F3-16B1-EDA5B5F53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00D669-47BB-844B-D1A0-1FD0C6ADD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B59AF10-8ED7-847E-13C3-E962106E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AE885B-DCF3-4AC2-D9CD-46AF246FB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B4D52F-A404-8F17-E7EB-8DE6E4192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00669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102CD-48E4-E93E-3725-5B857249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C6FC5D-0058-2807-1959-8492BD188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2A8380C-15F8-9277-045F-1C4B8FAA3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E8708F-7961-30DC-95A4-4E406561A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136277-E7CE-F425-E80D-25047A710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003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EBE42-440B-7F2E-8579-1E7C095E6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533069-EC6C-3222-BE3E-262DE8CE32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B9FD4-D821-F340-9AAA-4C5DFE92B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51D1DA-B360-5C66-2B3C-86A9BAAD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53C341-F748-E122-3F8B-50429E72F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5230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1F6F40-84DA-61B8-AD96-80CB5133E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256BB2-E4DE-9834-BF87-F45378EC6A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0CC195-E4A9-04A3-AEF6-C327599BC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7881B88-8B19-A0FF-4F2C-02DF9017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4721B7F-5B20-C884-2E0E-CDFFC6A25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371489-779C-CEAE-0FDC-83148564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717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E38A5C-D2CD-7122-1486-CC48D38C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AC2BDE-886E-92AE-FDAC-DA041B3C1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294079F-5819-AE30-BD85-0D7A4B5ED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E3A8B56-0E12-B049-A3CD-A6EF0E446E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AE88463-947C-BE32-22C3-AC04B2331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70378D8-2163-9BD1-DEDE-FCF50EDC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A907E80-1660-8230-7483-F17C026F9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55F2B7-EBC6-665F-8158-343DAA705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9490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C19A8-3323-F71B-5044-E9E1E4896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D17152A-8315-0340-B4FD-058BD4FAB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ABAD59D-1BE9-8620-DB32-EF88D212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E9BE043-0AE3-A12C-8AC3-BCEC77BE4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072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0924DF8-D0E0-0E2D-E855-7D35AD505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5DA0A80-303E-1A50-4DE6-D8770808E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9BFC2E8-6BEA-3545-BFF3-51FEF1FA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360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EFE1D5-666D-6E62-2C2A-FF76DE9F0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843C1A-D902-A377-4D07-A96FDA85A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9738B5-E25D-E44E-FFB5-9AF96D40C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8CFD33-1D70-FD88-1AF8-382CAFBFE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E51C53-A8D1-A150-F12A-98F09A264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942F38-37DC-0694-32A5-2A9912D20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6653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9D4DC4-58CC-0601-65F4-3CF8A45F1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A312D49-7438-F49B-CB9A-0493FC62A4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E393DC3-E6E3-1266-D191-43CE11F41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DBBDA7-094F-B387-7587-2EC03D023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17E98C7-AE60-2F19-BCF9-4CCE844A7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30D62E-8760-F936-BC30-A20E0D892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4648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79776B-D16D-54F1-C68A-48B742F8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30683AA-EB29-654C-3B43-89B99101E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368B97-93BD-51AA-4594-36B887EB1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50321D-3DEC-2F1C-E3EE-C2BC2366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A3F007-DC92-E4FB-36B2-DC0F36C29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145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970E8B-3C19-A9E7-9A32-0FB9419CA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08876EE-3065-E5D7-B0CF-2BB1AE97B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A4BC0C-9E18-6CA7-6BBC-2B6F82081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446281-93FA-5ECF-CFC5-99106256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63BACC-AA38-64F4-3A07-944E79EB2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0326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DE70C21-F4A4-5C19-794B-5C250146B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722D54-EBC3-1C3E-2F14-3DD6B8B3F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33DE3B-8C8E-FC1F-BCCD-7992D5DF3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1F21A-6595-49DD-A838-D1E0E7A1D413}" type="datetimeFigureOut">
              <a:rPr lang="es-MX" smtClean="0"/>
              <a:t>26/09/2023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1A4E3C-A4A3-8F7D-0535-1195B9D58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59D667C-009F-0C53-7C23-03542B8448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8932B-C6B6-4D40-8918-A35A60B99F1D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DB69271-EAA6-F1FB-E578-D3BF075331EE}"/>
              </a:ext>
            </a:extLst>
          </p:cNvPr>
          <p:cNvSpPr txBox="1"/>
          <p:nvPr userDrawn="1"/>
        </p:nvSpPr>
        <p:spPr>
          <a:xfrm rot="5400000">
            <a:off x="10836660" y="5241051"/>
            <a:ext cx="29722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>
                <a:solidFill>
                  <a:schemeClr val="tx1">
                    <a:lumMod val="50000"/>
                    <a:lumOff val="50000"/>
                  </a:schemeClr>
                </a:solidFill>
              </a:rPr>
              <a:t>Productividad Digital con Diego Cárdenas</a:t>
            </a:r>
          </a:p>
        </p:txBody>
      </p:sp>
      <p:pic>
        <p:nvPicPr>
          <p:cNvPr id="8" name="Imagen 7" descr="Una señal de alto&#10;&#10;Descripción generada automáticamente con confianza media">
            <a:extLst>
              <a:ext uri="{FF2B5EF4-FFF2-40B4-BE49-F238E27FC236}">
                <a16:creationId xmlns:a16="http://schemas.microsoft.com/office/drawing/2014/main" id="{843DEDDB-BB0B-FC5F-838C-1E0C67D5F49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222599" y="3753948"/>
            <a:ext cx="200409" cy="14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12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E79070A-2934-1ED4-D37A-2497AE3FCDC3}"/>
              </a:ext>
            </a:extLst>
          </p:cNvPr>
          <p:cNvSpPr txBox="1"/>
          <p:nvPr/>
        </p:nvSpPr>
        <p:spPr>
          <a:xfrm>
            <a:off x="2162733" y="2920297"/>
            <a:ext cx="78665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b="1">
                <a:solidFill>
                  <a:schemeClr val="bg1"/>
                </a:solidFill>
                <a:latin typeface="Montserrat" panose="00000500000000000000" pitchFamily="2" charset="0"/>
              </a:rPr>
              <a:t>Súper Curso de CHATGPT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726" y="1174376"/>
            <a:ext cx="1640542" cy="164054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C056EF9-97A7-B824-75AD-7F579003FB7A}"/>
              </a:ext>
            </a:extLst>
          </p:cNvPr>
          <p:cNvSpPr txBox="1"/>
          <p:nvPr/>
        </p:nvSpPr>
        <p:spPr>
          <a:xfrm>
            <a:off x="3777175" y="5283514"/>
            <a:ext cx="5229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>
                <a:solidFill>
                  <a:schemeClr val="bg1"/>
                </a:solidFill>
              </a:rPr>
              <a:t>Productividad Digital con Diego Cárdenas</a:t>
            </a:r>
          </a:p>
        </p:txBody>
      </p:sp>
      <p:pic>
        <p:nvPicPr>
          <p:cNvPr id="9" name="Imagen 8" descr="Una señal de alto&#10;&#10;Descripción generada automáticamente con confianza media">
            <a:extLst>
              <a:ext uri="{FF2B5EF4-FFF2-40B4-BE49-F238E27FC236}">
                <a16:creationId xmlns:a16="http://schemas.microsoft.com/office/drawing/2014/main" id="{B6F2D9EF-2541-A0A9-D0B7-ED229801D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637" y="5330871"/>
            <a:ext cx="433859" cy="30539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BF48CCF-7272-FC1E-1112-0A31BC1A41A1}"/>
              </a:ext>
            </a:extLst>
          </p:cNvPr>
          <p:cNvSpPr/>
          <p:nvPr/>
        </p:nvSpPr>
        <p:spPr>
          <a:xfrm>
            <a:off x="0" y="6436659"/>
            <a:ext cx="12192000" cy="421341"/>
          </a:xfrm>
          <a:prstGeom prst="rect">
            <a:avLst/>
          </a:prstGeom>
          <a:gradFill flip="none" rotWithShape="1">
            <a:gsLst>
              <a:gs pos="100000">
                <a:srgbClr val="74AA9C"/>
              </a:gs>
              <a:gs pos="0">
                <a:srgbClr val="4C7C6F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73355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E79070A-2934-1ED4-D37A-2497AE3FCDC3}"/>
              </a:ext>
            </a:extLst>
          </p:cNvPr>
          <p:cNvSpPr txBox="1"/>
          <p:nvPr/>
        </p:nvSpPr>
        <p:spPr>
          <a:xfrm>
            <a:off x="2211391" y="890497"/>
            <a:ext cx="6404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>
                <a:solidFill>
                  <a:schemeClr val="bg1"/>
                </a:solidFill>
                <a:latin typeface="Montserrat" panose="00000500000000000000" pitchFamily="2" charset="0"/>
              </a:rPr>
              <a:t>Súper Curso de CHATGPT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796" y="863350"/>
            <a:ext cx="673478" cy="673478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BF48CCF-7272-FC1E-1112-0A31BC1A41A1}"/>
              </a:ext>
            </a:extLst>
          </p:cNvPr>
          <p:cNvSpPr/>
          <p:nvPr/>
        </p:nvSpPr>
        <p:spPr>
          <a:xfrm>
            <a:off x="0" y="1"/>
            <a:ext cx="804672" cy="6858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2638711" y="1912565"/>
            <a:ext cx="76391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bg1"/>
                </a:solidFill>
              </a:rPr>
              <a:t>Introducción a las IAs y ChatGPT</a:t>
            </a:r>
          </a:p>
          <a:p>
            <a:endParaRPr lang="es-MX">
              <a:solidFill>
                <a:schemeClr val="bg1"/>
              </a:solidFill>
            </a:endParaRPr>
          </a:p>
          <a:p>
            <a:r>
              <a:rPr lang="es-MX">
                <a:solidFill>
                  <a:schemeClr val="bg1"/>
                </a:solidFill>
              </a:rPr>
              <a:t>Acceso a ChatGPT en web y celular</a:t>
            </a:r>
          </a:p>
          <a:p>
            <a:endParaRPr lang="es-MX">
              <a:solidFill>
                <a:schemeClr val="bg1"/>
              </a:solidFill>
            </a:endParaRPr>
          </a:p>
          <a:p>
            <a:r>
              <a:rPr lang="es-MX">
                <a:solidFill>
                  <a:schemeClr val="bg1"/>
                </a:solidFill>
              </a:rPr>
              <a:t>Interfaz de ChatGPT</a:t>
            </a:r>
          </a:p>
          <a:p>
            <a:endParaRPr lang="es-MX">
              <a:solidFill>
                <a:schemeClr val="bg1"/>
              </a:solidFill>
            </a:endParaRPr>
          </a:p>
          <a:p>
            <a:r>
              <a:rPr lang="es-MX" b="1">
                <a:solidFill>
                  <a:schemeClr val="bg1"/>
                </a:solidFill>
              </a:rPr>
              <a:t>PROMPT: </a:t>
            </a:r>
            <a:r>
              <a:rPr lang="es-MX">
                <a:solidFill>
                  <a:schemeClr val="bg1"/>
                </a:solidFill>
              </a:rPr>
              <a:t>Qué es, estructura, plantillas y buenas prácticas</a:t>
            </a:r>
          </a:p>
          <a:p>
            <a:endParaRPr lang="es-MX">
              <a:solidFill>
                <a:schemeClr val="bg1"/>
              </a:solidFill>
            </a:endParaRPr>
          </a:p>
          <a:p>
            <a:r>
              <a:rPr lang="es-MX" b="1">
                <a:solidFill>
                  <a:schemeClr val="bg1"/>
                </a:solidFill>
              </a:rPr>
              <a:t>Ejemplos de uso: </a:t>
            </a:r>
            <a:r>
              <a:rPr lang="es-MX">
                <a:solidFill>
                  <a:schemeClr val="bg1"/>
                </a:solidFill>
              </a:rPr>
              <a:t>Aplicaciones prácticas</a:t>
            </a:r>
          </a:p>
          <a:p>
            <a:r>
              <a:rPr lang="es-MX">
                <a:solidFill>
                  <a:schemeClr val="bg1"/>
                </a:solidFill>
              </a:rPr>
              <a:t>	Aprender un idioma</a:t>
            </a:r>
          </a:p>
          <a:p>
            <a:r>
              <a:rPr lang="es-MX">
                <a:solidFill>
                  <a:schemeClr val="bg1"/>
                </a:solidFill>
              </a:rPr>
              <a:t>	Problemas académicos (mate, ciencias, literatura, etc.)</a:t>
            </a:r>
          </a:p>
          <a:p>
            <a:r>
              <a:rPr lang="es-MX">
                <a:solidFill>
                  <a:schemeClr val="bg1"/>
                </a:solidFill>
              </a:rPr>
              <a:t>	Programación</a:t>
            </a:r>
          </a:p>
          <a:p>
            <a:r>
              <a:rPr lang="es-MX">
                <a:solidFill>
                  <a:schemeClr val="bg1"/>
                </a:solidFill>
              </a:rPr>
              <a:t>	Creación de contenido (blogs, guiones, resúmenes, etc.)</a:t>
            </a:r>
          </a:p>
          <a:p>
            <a:r>
              <a:rPr lang="es-MX">
                <a:solidFill>
                  <a:schemeClr val="bg1"/>
                </a:solidFill>
              </a:rPr>
              <a:t>	Preguntas cotidianas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2211391" y="1940020"/>
            <a:ext cx="314326" cy="314326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1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175D64D-841E-18D9-E55E-EDC965322E74}"/>
              </a:ext>
            </a:extLst>
          </p:cNvPr>
          <p:cNvSpPr/>
          <p:nvPr/>
        </p:nvSpPr>
        <p:spPr>
          <a:xfrm>
            <a:off x="2211391" y="2486120"/>
            <a:ext cx="314326" cy="314326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2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356A9C7D-A7CB-3E1A-85D1-E6D24AE2E7C0}"/>
              </a:ext>
            </a:extLst>
          </p:cNvPr>
          <p:cNvSpPr/>
          <p:nvPr/>
        </p:nvSpPr>
        <p:spPr>
          <a:xfrm>
            <a:off x="2211391" y="3032220"/>
            <a:ext cx="314326" cy="314326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3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12EBFBB-E209-550F-0A59-B77FDD18CBEF}"/>
              </a:ext>
            </a:extLst>
          </p:cNvPr>
          <p:cNvSpPr/>
          <p:nvPr/>
        </p:nvSpPr>
        <p:spPr>
          <a:xfrm>
            <a:off x="2211391" y="3583398"/>
            <a:ext cx="314326" cy="314326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4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46308DE6-0BC9-41FE-A406-7D095EC605AC}"/>
              </a:ext>
            </a:extLst>
          </p:cNvPr>
          <p:cNvSpPr/>
          <p:nvPr/>
        </p:nvSpPr>
        <p:spPr>
          <a:xfrm>
            <a:off x="2211391" y="4134576"/>
            <a:ext cx="314326" cy="314326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5</a:t>
            </a:r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B95D37FC-FA96-86CB-55F1-C4703C6D1C42}"/>
              </a:ext>
            </a:extLst>
          </p:cNvPr>
          <p:cNvSpPr/>
          <p:nvPr/>
        </p:nvSpPr>
        <p:spPr>
          <a:xfrm>
            <a:off x="3309940" y="4483827"/>
            <a:ext cx="209479" cy="147240"/>
          </a:xfrm>
          <a:prstGeom prst="rightArrow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97250339-CDE8-1F99-5BC9-0122DD03308B}"/>
              </a:ext>
            </a:extLst>
          </p:cNvPr>
          <p:cNvSpPr/>
          <p:nvPr/>
        </p:nvSpPr>
        <p:spPr>
          <a:xfrm>
            <a:off x="3309940" y="4761305"/>
            <a:ext cx="209479" cy="147240"/>
          </a:xfrm>
          <a:prstGeom prst="rightArrow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5711DD73-5172-E915-AE18-804E9CF08804}"/>
              </a:ext>
            </a:extLst>
          </p:cNvPr>
          <p:cNvSpPr/>
          <p:nvPr/>
        </p:nvSpPr>
        <p:spPr>
          <a:xfrm>
            <a:off x="3309940" y="5038783"/>
            <a:ext cx="209479" cy="147240"/>
          </a:xfrm>
          <a:prstGeom prst="rightArrow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6A22CF36-71B6-AC0D-D5BB-854B221D93EC}"/>
              </a:ext>
            </a:extLst>
          </p:cNvPr>
          <p:cNvSpPr/>
          <p:nvPr/>
        </p:nvSpPr>
        <p:spPr>
          <a:xfrm>
            <a:off x="3309940" y="5313593"/>
            <a:ext cx="209479" cy="147240"/>
          </a:xfrm>
          <a:prstGeom prst="rightArrow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67D3AD75-D40A-153C-BCB6-586CDEB17385}"/>
              </a:ext>
            </a:extLst>
          </p:cNvPr>
          <p:cNvSpPr/>
          <p:nvPr/>
        </p:nvSpPr>
        <p:spPr>
          <a:xfrm>
            <a:off x="3309940" y="5593739"/>
            <a:ext cx="209479" cy="147240"/>
          </a:xfrm>
          <a:prstGeom prst="rightArrow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27C24170-B101-2ADD-D1AB-E3863CD030E7}"/>
              </a:ext>
            </a:extLst>
          </p:cNvPr>
          <p:cNvSpPr/>
          <p:nvPr/>
        </p:nvSpPr>
        <p:spPr>
          <a:xfrm>
            <a:off x="2211391" y="5899728"/>
            <a:ext cx="314326" cy="3143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/>
              <a:t>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3570BDD-6718-44DE-AD56-D5B7507292FF}"/>
              </a:ext>
            </a:extLst>
          </p:cNvPr>
          <p:cNvSpPr txBox="1"/>
          <p:nvPr/>
        </p:nvSpPr>
        <p:spPr>
          <a:xfrm>
            <a:off x="2638711" y="5892190"/>
            <a:ext cx="395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>
                <a:solidFill>
                  <a:schemeClr val="accent1">
                    <a:lumMod val="60000"/>
                    <a:lumOff val="40000"/>
                  </a:schemeClr>
                </a:solidFill>
              </a:rPr>
              <a:t>ChatGPT+, plugins y DALLE-3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4C4E59B-8494-072C-BA9E-EE006AA80DB6}"/>
              </a:ext>
            </a:extLst>
          </p:cNvPr>
          <p:cNvSpPr txBox="1"/>
          <p:nvPr/>
        </p:nvSpPr>
        <p:spPr>
          <a:xfrm rot="5400000">
            <a:off x="-2875788" y="3118211"/>
            <a:ext cx="6556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spc="3010">
                <a:solidFill>
                  <a:schemeClr val="bg1"/>
                </a:solidFill>
                <a:latin typeface="Montserrat" panose="00000500000000000000" pitchFamily="2" charset="0"/>
              </a:rPr>
              <a:t>TEMARIO</a:t>
            </a:r>
          </a:p>
        </p:txBody>
      </p:sp>
    </p:spTree>
    <p:extLst>
      <p:ext uri="{BB962C8B-B14F-4D97-AF65-F5344CB8AC3E}">
        <p14:creationId xmlns:p14="http://schemas.microsoft.com/office/powerpoint/2010/main" val="2223893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74293" y="3458524"/>
            <a:ext cx="8843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>
                <a:solidFill>
                  <a:schemeClr val="bg1"/>
                </a:solidFill>
                <a:latin typeface="Montserrat" panose="00000500000000000000" pitchFamily="2" charset="0"/>
              </a:rPr>
              <a:t>Introducción a las IAs y ChatGPT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5722266" y="2438604"/>
            <a:ext cx="747467" cy="747467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/>
              <a:t>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9001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1305918"/>
            <a:ext cx="69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Introducción a las IAs y ChatGPT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1305918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733548" y="2087695"/>
            <a:ext cx="93154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>
                <a:solidFill>
                  <a:schemeClr val="bg1"/>
                </a:solidFill>
              </a:rPr>
              <a:t>¿Qué es una IA?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MX" sz="2000" b="1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 b="1">
                <a:solidFill>
                  <a:schemeClr val="bg1"/>
                </a:solidFill>
              </a:rPr>
              <a:t>¿Qué es ChatGPT?</a:t>
            </a:r>
          </a:p>
          <a:p>
            <a:r>
              <a:rPr lang="es-MX" sz="2000" b="1">
                <a:solidFill>
                  <a:schemeClr val="bg1"/>
                </a:solidFill>
              </a:rPr>
              <a:t>	Es una aplicación de chatbot desarrollado por OpenAI 	especializada en el procesamiento de tareas de lenguaje natural.</a:t>
            </a:r>
            <a:endParaRPr lang="es-MX" sz="2000">
              <a:solidFill>
                <a:schemeClr val="bg1"/>
              </a:solidFill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1045BCF-07FA-51B2-81E2-DF0E5945F913}"/>
              </a:ext>
            </a:extLst>
          </p:cNvPr>
          <p:cNvSpPr txBox="1"/>
          <p:nvPr/>
        </p:nvSpPr>
        <p:spPr>
          <a:xfrm>
            <a:off x="1733548" y="4844196"/>
            <a:ext cx="87249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>
                <a:solidFill>
                  <a:schemeClr val="bg1"/>
                </a:solidFill>
              </a:rPr>
              <a:t>Lanzamiento: 30 de noviembre de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000">
                <a:solidFill>
                  <a:schemeClr val="bg1"/>
                </a:solidFill>
              </a:rPr>
              <a:t>Modelos disponibles*: GPT3.5 y GPT4</a:t>
            </a:r>
            <a:endParaRPr lang="es-MX" sz="2000" i="1">
              <a:solidFill>
                <a:schemeClr val="bg1"/>
              </a:solidFill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4CE79E6-7562-AB8A-1CFA-DC54326CA3CA}"/>
              </a:ext>
            </a:extLst>
          </p:cNvPr>
          <p:cNvSpPr txBox="1"/>
          <p:nvPr/>
        </p:nvSpPr>
        <p:spPr>
          <a:xfrm>
            <a:off x="2262188" y="3718911"/>
            <a:ext cx="21812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sz="2000" b="1" i="1">
                <a:solidFill>
                  <a:schemeClr val="bg1"/>
                </a:solidFill>
              </a:rPr>
              <a:t>G</a:t>
            </a:r>
            <a:r>
              <a:rPr lang="es-MX" sz="2000" i="1">
                <a:solidFill>
                  <a:schemeClr val="bg1"/>
                </a:solidFill>
              </a:rPr>
              <a:t>enerative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sz="2000" b="1" i="1">
                <a:solidFill>
                  <a:schemeClr val="bg1"/>
                </a:solidFill>
              </a:rPr>
              <a:t>P</a:t>
            </a:r>
            <a:r>
              <a:rPr lang="es-MX" sz="2000" i="1">
                <a:solidFill>
                  <a:schemeClr val="bg1"/>
                </a:solidFill>
              </a:rPr>
              <a:t>re-trained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MX" sz="2000" b="1" i="1">
                <a:solidFill>
                  <a:schemeClr val="bg1"/>
                </a:solidFill>
              </a:rPr>
              <a:t>T</a:t>
            </a:r>
            <a:r>
              <a:rPr lang="es-MX" sz="2000" i="1">
                <a:solidFill>
                  <a:schemeClr val="bg1"/>
                </a:solidFill>
              </a:rPr>
              <a:t>ransformer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1BBB8A5-FCAB-0B52-13FC-3FB249ECF2F0}"/>
              </a:ext>
            </a:extLst>
          </p:cNvPr>
          <p:cNvSpPr txBox="1"/>
          <p:nvPr/>
        </p:nvSpPr>
        <p:spPr>
          <a:xfrm>
            <a:off x="9286876" y="6121477"/>
            <a:ext cx="17621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100" i="1">
                <a:solidFill>
                  <a:schemeClr val="bg1"/>
                </a:solidFill>
              </a:rPr>
              <a:t>(*) En setiembre 2023 </a:t>
            </a:r>
            <a:endParaRPr lang="es-MX" sz="1100"/>
          </a:p>
        </p:txBody>
      </p:sp>
    </p:spTree>
    <p:extLst>
      <p:ext uri="{BB962C8B-B14F-4D97-AF65-F5344CB8AC3E}">
        <p14:creationId xmlns:p14="http://schemas.microsoft.com/office/powerpoint/2010/main" val="2669664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/>
      <p:bldP spid="2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374556" y="3469476"/>
            <a:ext cx="9442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>
                <a:solidFill>
                  <a:schemeClr val="bg1"/>
                </a:solidFill>
                <a:latin typeface="Montserrat" panose="00000500000000000000" pitchFamily="2" charset="0"/>
              </a:rPr>
              <a:t>Acceso a ChatGPT en web y celular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5722266" y="2438604"/>
            <a:ext cx="747467" cy="747467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/>
              <a:t>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961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1305918"/>
            <a:ext cx="69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Acceso a ChatGPT en web y celular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1305918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2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15E33D-3BFA-0D1A-6C6D-171B7364E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49" y="2332127"/>
            <a:ext cx="5567362" cy="3432138"/>
          </a:xfrm>
          <a:prstGeom prst="roundRect">
            <a:avLst>
              <a:gd name="adj" fmla="val 2791"/>
            </a:avLst>
          </a:prstGeom>
          <a:effectLst>
            <a:outerShdw blurRad="76200" dist="76200" dir="2700000" algn="tl" rotWithShape="0">
              <a:prstClr val="black">
                <a:alpha val="72000"/>
              </a:prstClr>
            </a:outerShdw>
          </a:effectLst>
        </p:spPr>
      </p:pic>
      <p:pic>
        <p:nvPicPr>
          <p:cNvPr id="10" name="Imagen 9" descr="Imagen de la pantalla de un celular con letras&#10;&#10;Descripción generada automáticamente con confianza media">
            <a:extLst>
              <a:ext uri="{FF2B5EF4-FFF2-40B4-BE49-F238E27FC236}">
                <a16:creationId xmlns:a16="http://schemas.microsoft.com/office/drawing/2014/main" id="{FDC9ABAB-D9FA-362F-5F49-F11480AD05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025" y="566792"/>
            <a:ext cx="2368867" cy="5264148"/>
          </a:xfrm>
          <a:prstGeom prst="roundRect">
            <a:avLst>
              <a:gd name="adj" fmla="val 3800"/>
            </a:avLst>
          </a:prstGeom>
          <a:effectLst>
            <a:outerShdw blurRad="76200" dist="88900" dir="2700000" algn="tl" rotWithShape="0">
              <a:prstClr val="black">
                <a:alpha val="71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0972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374556" y="3469476"/>
            <a:ext cx="9442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>
                <a:solidFill>
                  <a:schemeClr val="bg1"/>
                </a:solidFill>
                <a:latin typeface="Montserrat" panose="00000500000000000000" pitchFamily="2" charset="0"/>
              </a:rPr>
              <a:t>Interfaz y mecánicas de ChatGPT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5722266" y="2438604"/>
            <a:ext cx="747467" cy="747467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/>
              <a:t>3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629363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1305918"/>
            <a:ext cx="69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Interfaz y mecánicas de ChatGPT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1305918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3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EB524E-13F4-5F02-76AE-2176441B5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4638" y="2403367"/>
            <a:ext cx="5322721" cy="3148715"/>
          </a:xfrm>
          <a:prstGeom prst="roundRect">
            <a:avLst>
              <a:gd name="adj" fmla="val 138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70AE865A-143C-3382-A383-229BB96E5936}"/>
              </a:ext>
            </a:extLst>
          </p:cNvPr>
          <p:cNvSpPr/>
          <p:nvPr/>
        </p:nvSpPr>
        <p:spPr>
          <a:xfrm>
            <a:off x="3434639" y="2403367"/>
            <a:ext cx="1175911" cy="2589497"/>
          </a:xfrm>
          <a:prstGeom prst="roundRect">
            <a:avLst>
              <a:gd name="adj" fmla="val 308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832346E-96E1-0BBF-0FA9-3EE2741F8638}"/>
              </a:ext>
            </a:extLst>
          </p:cNvPr>
          <p:cNvSpPr/>
          <p:nvPr/>
        </p:nvSpPr>
        <p:spPr>
          <a:xfrm>
            <a:off x="4993930" y="4242094"/>
            <a:ext cx="3380049" cy="1232033"/>
          </a:xfrm>
          <a:prstGeom prst="roundRect">
            <a:avLst>
              <a:gd name="adj" fmla="val 308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EF5B8D4-FE53-2B3F-929A-20D462050402}"/>
              </a:ext>
            </a:extLst>
          </p:cNvPr>
          <p:cNvSpPr/>
          <p:nvPr/>
        </p:nvSpPr>
        <p:spPr>
          <a:xfrm>
            <a:off x="3434637" y="5042486"/>
            <a:ext cx="1175914" cy="488216"/>
          </a:xfrm>
          <a:prstGeom prst="roundRect">
            <a:avLst>
              <a:gd name="adj" fmla="val 6823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1A6A25-7C2F-11AB-0B6D-B3F8AA25AECF}"/>
              </a:ext>
            </a:extLst>
          </p:cNvPr>
          <p:cNvSpPr txBox="1"/>
          <p:nvPr/>
        </p:nvSpPr>
        <p:spPr>
          <a:xfrm>
            <a:off x="1509585" y="2866402"/>
            <a:ext cx="1925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>
                <a:solidFill>
                  <a:schemeClr val="bg1"/>
                </a:solidFill>
              </a:rPr>
              <a:t>Historial de chats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313CA77-0CDF-4736-87A1-7889FA7456B7}"/>
              </a:ext>
            </a:extLst>
          </p:cNvPr>
          <p:cNvSpPr txBox="1"/>
          <p:nvPr/>
        </p:nvSpPr>
        <p:spPr>
          <a:xfrm>
            <a:off x="1337913" y="5135573"/>
            <a:ext cx="2111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>
                <a:solidFill>
                  <a:schemeClr val="bg1"/>
                </a:solidFill>
              </a:rPr>
              <a:t>Opciones de cuenta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DC36A1-ED2E-7494-5A1C-9E23343E87A0}"/>
              </a:ext>
            </a:extLst>
          </p:cNvPr>
          <p:cNvSpPr txBox="1"/>
          <p:nvPr/>
        </p:nvSpPr>
        <p:spPr>
          <a:xfrm>
            <a:off x="8877670" y="4242094"/>
            <a:ext cx="2111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>
                <a:solidFill>
                  <a:schemeClr val="bg1"/>
                </a:solidFill>
              </a:rPr>
              <a:t>Ventana de chat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6A084FC-3162-3504-5872-1DB27C41CF7F}"/>
              </a:ext>
            </a:extLst>
          </p:cNvPr>
          <p:cNvCxnSpPr>
            <a:endCxn id="12" idx="2"/>
          </p:cNvCxnSpPr>
          <p:nvPr/>
        </p:nvCxnSpPr>
        <p:spPr>
          <a:xfrm flipH="1">
            <a:off x="2472112" y="3204956"/>
            <a:ext cx="96252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95A0BE19-B498-3D1E-247E-E03870EB90BA}"/>
              </a:ext>
            </a:extLst>
          </p:cNvPr>
          <p:cNvCxnSpPr/>
          <p:nvPr/>
        </p:nvCxnSpPr>
        <p:spPr>
          <a:xfrm flipH="1">
            <a:off x="2486588" y="5474127"/>
            <a:ext cx="96252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F2B9854E-6FCC-9F11-C7E6-F8923059BE39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8396407" y="4580648"/>
            <a:ext cx="153686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6AFA46DA-F7AD-9D93-5CB3-AAEEC590096B}"/>
              </a:ext>
            </a:extLst>
          </p:cNvPr>
          <p:cNvSpPr/>
          <p:nvPr/>
        </p:nvSpPr>
        <p:spPr>
          <a:xfrm>
            <a:off x="6525137" y="2207715"/>
            <a:ext cx="317634" cy="259882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3919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/>
      <p:bldP spid="13" grpId="0"/>
      <p:bldP spid="14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1305918"/>
            <a:ext cx="69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Interfaz y mecánicas de ChatGPT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1305918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3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EB524E-13F4-5F02-76AE-2176441B5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7632" y="2242384"/>
            <a:ext cx="5322721" cy="3148715"/>
          </a:xfrm>
          <a:prstGeom prst="roundRect">
            <a:avLst>
              <a:gd name="adj" fmla="val 138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832346E-96E1-0BBF-0FA9-3EE2741F8638}"/>
              </a:ext>
            </a:extLst>
          </p:cNvPr>
          <p:cNvSpPr/>
          <p:nvPr/>
        </p:nvSpPr>
        <p:spPr>
          <a:xfrm>
            <a:off x="3476924" y="4081111"/>
            <a:ext cx="3380049" cy="1232033"/>
          </a:xfrm>
          <a:prstGeom prst="roundRect">
            <a:avLst>
              <a:gd name="adj" fmla="val 308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DC36A1-ED2E-7494-5A1C-9E23343E87A0}"/>
              </a:ext>
            </a:extLst>
          </p:cNvPr>
          <p:cNvSpPr txBox="1"/>
          <p:nvPr/>
        </p:nvSpPr>
        <p:spPr>
          <a:xfrm>
            <a:off x="7360664" y="4081111"/>
            <a:ext cx="2111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>
                <a:solidFill>
                  <a:schemeClr val="bg1"/>
                </a:solidFill>
              </a:rPr>
              <a:t>Ventana de chat</a:t>
            </a: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F2B9854E-6FCC-9F11-C7E6-F8923059BE39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6856973" y="4450443"/>
            <a:ext cx="155929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98FCAE4-456E-C12E-B156-8B6AADE5ACFF}"/>
              </a:ext>
            </a:extLst>
          </p:cNvPr>
          <p:cNvSpPr txBox="1"/>
          <p:nvPr/>
        </p:nvSpPr>
        <p:spPr>
          <a:xfrm>
            <a:off x="7360664" y="4527850"/>
            <a:ext cx="3044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solidFill>
                  <a:schemeClr val="bg1"/>
                </a:solidFill>
              </a:rPr>
              <a:t>Funciona como cualquier chat con una persona real.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747007E-7118-4F55-B876-C3719F0A39EB}"/>
              </a:ext>
            </a:extLst>
          </p:cNvPr>
          <p:cNvSpPr txBox="1"/>
          <p:nvPr/>
        </p:nvSpPr>
        <p:spPr>
          <a:xfrm>
            <a:off x="7360664" y="5051534"/>
            <a:ext cx="3044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>
                <a:solidFill>
                  <a:schemeClr val="bg1"/>
                </a:solidFill>
              </a:rPr>
              <a:t>Puede “recordar” y dar seguimiento a mensajes previos.</a:t>
            </a:r>
          </a:p>
        </p:txBody>
      </p:sp>
    </p:spTree>
    <p:extLst>
      <p:ext uri="{BB962C8B-B14F-4D97-AF65-F5344CB8AC3E}">
        <p14:creationId xmlns:p14="http://schemas.microsoft.com/office/powerpoint/2010/main" val="32794033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1305918"/>
            <a:ext cx="69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Interfaz y mecánicas de ChatGPT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1305918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3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EB524E-13F4-5F02-76AE-2176441B5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200" y="2242384"/>
            <a:ext cx="5322721" cy="3148715"/>
          </a:xfrm>
          <a:prstGeom prst="roundRect">
            <a:avLst>
              <a:gd name="adj" fmla="val 1383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70AE865A-143C-3382-A383-229BB96E5936}"/>
              </a:ext>
            </a:extLst>
          </p:cNvPr>
          <p:cNvSpPr/>
          <p:nvPr/>
        </p:nvSpPr>
        <p:spPr>
          <a:xfrm>
            <a:off x="5706201" y="2242384"/>
            <a:ext cx="1175911" cy="2589497"/>
          </a:xfrm>
          <a:prstGeom prst="roundRect">
            <a:avLst>
              <a:gd name="adj" fmla="val 308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21A6A25-7C2F-11AB-0B6D-B3F8AA25AECF}"/>
              </a:ext>
            </a:extLst>
          </p:cNvPr>
          <p:cNvSpPr txBox="1"/>
          <p:nvPr/>
        </p:nvSpPr>
        <p:spPr>
          <a:xfrm>
            <a:off x="3781147" y="2705419"/>
            <a:ext cx="19250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>
                <a:solidFill>
                  <a:schemeClr val="bg1"/>
                </a:solidFill>
              </a:rPr>
              <a:t>Historial de chats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6A084FC-3162-3504-5872-1DB27C41CF7F}"/>
              </a:ext>
            </a:extLst>
          </p:cNvPr>
          <p:cNvCxnSpPr>
            <a:endCxn id="12" idx="2"/>
          </p:cNvCxnSpPr>
          <p:nvPr/>
        </p:nvCxnSpPr>
        <p:spPr>
          <a:xfrm flipH="1">
            <a:off x="4743674" y="3043973"/>
            <a:ext cx="96252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00285068-85AA-FCD7-6C0B-3D2AEDECC96A}"/>
              </a:ext>
            </a:extLst>
          </p:cNvPr>
          <p:cNvSpPr txBox="1"/>
          <p:nvPr/>
        </p:nvSpPr>
        <p:spPr>
          <a:xfrm>
            <a:off x="1886553" y="3120917"/>
            <a:ext cx="3704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>
                <a:solidFill>
                  <a:schemeClr val="bg1"/>
                </a:solidFill>
              </a:rPr>
              <a:t>Registro de todos tus chats.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56BD5C9-BD7A-0E9C-56BC-7858A608DD39}"/>
              </a:ext>
            </a:extLst>
          </p:cNvPr>
          <p:cNvSpPr txBox="1"/>
          <p:nvPr/>
        </p:nvSpPr>
        <p:spPr>
          <a:xfrm>
            <a:off x="1366787" y="3446823"/>
            <a:ext cx="4223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400">
                <a:solidFill>
                  <a:schemeClr val="bg1"/>
                </a:solidFill>
              </a:rPr>
              <a:t>El uso eficiente del historial puede ahorrarnos muchísimo tiempo con los prompts.</a:t>
            </a:r>
          </a:p>
        </p:txBody>
      </p:sp>
    </p:spTree>
    <p:extLst>
      <p:ext uri="{BB962C8B-B14F-4D97-AF65-F5344CB8AC3E}">
        <p14:creationId xmlns:p14="http://schemas.microsoft.com/office/powerpoint/2010/main" val="1391473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70C7398D-B960-9005-3F97-2EA554296221}"/>
              </a:ext>
            </a:extLst>
          </p:cNvPr>
          <p:cNvGrpSpPr/>
          <p:nvPr/>
        </p:nvGrpSpPr>
        <p:grpSpPr>
          <a:xfrm>
            <a:off x="1158136" y="1106905"/>
            <a:ext cx="8091424" cy="4786570"/>
            <a:chOff x="2439952" y="2398143"/>
            <a:chExt cx="6317064" cy="373692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7EB524E-13F4-5F02-76AE-2176441B5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9952" y="2398143"/>
              <a:ext cx="6317064" cy="3736928"/>
            </a:xfrm>
            <a:prstGeom prst="roundRect">
              <a:avLst>
                <a:gd name="adj" fmla="val 138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40A6301-3472-027B-B8C7-9AC8F77B0ADF}"/>
                </a:ext>
              </a:extLst>
            </p:cNvPr>
            <p:cNvSpPr/>
            <p:nvPr/>
          </p:nvSpPr>
          <p:spPr>
            <a:xfrm>
              <a:off x="4437246" y="4697128"/>
              <a:ext cx="3744228" cy="770021"/>
            </a:xfrm>
            <a:prstGeom prst="rect">
              <a:avLst/>
            </a:prstGeom>
            <a:solidFill>
              <a:srgbClr val="3435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3B379BF-9DF7-FCC1-CF94-BBF241933618}"/>
                </a:ext>
              </a:extLst>
            </p:cNvPr>
            <p:cNvSpPr/>
            <p:nvPr/>
          </p:nvSpPr>
          <p:spPr>
            <a:xfrm>
              <a:off x="2520214" y="2777614"/>
              <a:ext cx="1252889" cy="2622159"/>
            </a:xfrm>
            <a:prstGeom prst="rect">
              <a:avLst/>
            </a:prstGeom>
            <a:solidFill>
              <a:srgbClr val="2021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CD8BF1A3-15AA-F874-304D-07F284D15E00}"/>
              </a:ext>
            </a:extLst>
          </p:cNvPr>
          <p:cNvSpPr/>
          <p:nvPr/>
        </p:nvSpPr>
        <p:spPr>
          <a:xfrm>
            <a:off x="3716437" y="5037943"/>
            <a:ext cx="4686418" cy="4277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Ayúdame con mi tarea de inglés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3" y="6236381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FED4C5E1-229C-6E41-72C9-97A463BD695D}"/>
              </a:ext>
            </a:extLst>
          </p:cNvPr>
          <p:cNvSpPr/>
          <p:nvPr/>
        </p:nvSpPr>
        <p:spPr>
          <a:xfrm>
            <a:off x="3716437" y="5037941"/>
            <a:ext cx="4686418" cy="4277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Genera un resumen de “El Sueño del Celta”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84885FD-BC13-318A-F536-DC5DD21ACEA2}"/>
              </a:ext>
            </a:extLst>
          </p:cNvPr>
          <p:cNvSpPr/>
          <p:nvPr/>
        </p:nvSpPr>
        <p:spPr>
          <a:xfrm>
            <a:off x="1260942" y="1592963"/>
            <a:ext cx="1604805" cy="3850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INGLÉS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756EAC4B-1068-FB32-88A4-075A548712E3}"/>
              </a:ext>
            </a:extLst>
          </p:cNvPr>
          <p:cNvSpPr/>
          <p:nvPr/>
        </p:nvSpPr>
        <p:spPr>
          <a:xfrm>
            <a:off x="1260942" y="2079021"/>
            <a:ext cx="1604805" cy="38501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RESÚMENES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55317CF-27D9-79DD-F1DF-3A84C0A7D9EC}"/>
              </a:ext>
            </a:extLst>
          </p:cNvPr>
          <p:cNvSpPr/>
          <p:nvPr/>
        </p:nvSpPr>
        <p:spPr>
          <a:xfrm>
            <a:off x="1260942" y="2565079"/>
            <a:ext cx="1604805" cy="385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RECETAS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7D5EB1A5-A9DF-D94B-2742-1360457073C5}"/>
              </a:ext>
            </a:extLst>
          </p:cNvPr>
          <p:cNvSpPr/>
          <p:nvPr/>
        </p:nvSpPr>
        <p:spPr>
          <a:xfrm>
            <a:off x="1260941" y="3043989"/>
            <a:ext cx="1604805" cy="385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COTIDIANO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072CD9D-7424-401B-26D1-AF40FFF10943}"/>
              </a:ext>
            </a:extLst>
          </p:cNvPr>
          <p:cNvSpPr/>
          <p:nvPr/>
        </p:nvSpPr>
        <p:spPr>
          <a:xfrm>
            <a:off x="3716437" y="5037939"/>
            <a:ext cx="4686418" cy="42776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Cómo puedo preparar papa a la huancaína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B79C0E68-99A8-AEC1-DA4A-CF32BA71B8FD}"/>
              </a:ext>
            </a:extLst>
          </p:cNvPr>
          <p:cNvSpPr/>
          <p:nvPr/>
        </p:nvSpPr>
        <p:spPr>
          <a:xfrm>
            <a:off x="3716437" y="5037939"/>
            <a:ext cx="4686418" cy="4277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¿Por qué el cielo es azul?</a:t>
            </a:r>
          </a:p>
        </p:txBody>
      </p:sp>
    </p:spTree>
    <p:extLst>
      <p:ext uri="{BB962C8B-B14F-4D97-AF65-F5344CB8AC3E}">
        <p14:creationId xmlns:p14="http://schemas.microsoft.com/office/powerpoint/2010/main" val="2396343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0" grpId="0" animBg="1"/>
      <p:bldP spid="21" grpId="0" animBg="1"/>
      <p:bldP spid="2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3" y="6236381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70C7398D-B960-9005-3F97-2EA554296221}"/>
              </a:ext>
            </a:extLst>
          </p:cNvPr>
          <p:cNvGrpSpPr/>
          <p:nvPr/>
        </p:nvGrpSpPr>
        <p:grpSpPr>
          <a:xfrm>
            <a:off x="1158136" y="1106905"/>
            <a:ext cx="8091424" cy="4786570"/>
            <a:chOff x="2439952" y="2398143"/>
            <a:chExt cx="6317064" cy="373692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7EB524E-13F4-5F02-76AE-2176441B5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9952" y="2398143"/>
              <a:ext cx="6317064" cy="3736928"/>
            </a:xfrm>
            <a:prstGeom prst="roundRect">
              <a:avLst>
                <a:gd name="adj" fmla="val 138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40A6301-3472-027B-B8C7-9AC8F77B0ADF}"/>
                </a:ext>
              </a:extLst>
            </p:cNvPr>
            <p:cNvSpPr/>
            <p:nvPr/>
          </p:nvSpPr>
          <p:spPr>
            <a:xfrm>
              <a:off x="4437246" y="2954909"/>
              <a:ext cx="3744228" cy="2512240"/>
            </a:xfrm>
            <a:prstGeom prst="rect">
              <a:avLst/>
            </a:prstGeom>
            <a:solidFill>
              <a:srgbClr val="3435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3B379BF-9DF7-FCC1-CF94-BBF241933618}"/>
                </a:ext>
              </a:extLst>
            </p:cNvPr>
            <p:cNvSpPr/>
            <p:nvPr/>
          </p:nvSpPr>
          <p:spPr>
            <a:xfrm>
              <a:off x="2520214" y="2777614"/>
              <a:ext cx="1252889" cy="2622159"/>
            </a:xfrm>
            <a:prstGeom prst="rect">
              <a:avLst/>
            </a:prstGeom>
            <a:solidFill>
              <a:srgbClr val="2021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FED4C5E1-229C-6E41-72C9-97A463BD695D}"/>
              </a:ext>
            </a:extLst>
          </p:cNvPr>
          <p:cNvSpPr/>
          <p:nvPr/>
        </p:nvSpPr>
        <p:spPr>
          <a:xfrm>
            <a:off x="3716437" y="5103632"/>
            <a:ext cx="4686418" cy="4277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¿Qué es el verbo to be?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84885FD-BC13-318A-F536-DC5DD21ACEA2}"/>
              </a:ext>
            </a:extLst>
          </p:cNvPr>
          <p:cNvSpPr/>
          <p:nvPr/>
        </p:nvSpPr>
        <p:spPr>
          <a:xfrm>
            <a:off x="1260942" y="1592963"/>
            <a:ext cx="1604805" cy="3850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INGLÉS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300E54-01E0-4D08-5011-FEEF76479F2E}"/>
              </a:ext>
            </a:extLst>
          </p:cNvPr>
          <p:cNvSpPr/>
          <p:nvPr/>
        </p:nvSpPr>
        <p:spPr>
          <a:xfrm>
            <a:off x="1260942" y="2079021"/>
            <a:ext cx="1604805" cy="38501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RESÚMENES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6C3C140-52A1-D4BC-D6A3-74D7AF64A745}"/>
              </a:ext>
            </a:extLst>
          </p:cNvPr>
          <p:cNvSpPr/>
          <p:nvPr/>
        </p:nvSpPr>
        <p:spPr>
          <a:xfrm>
            <a:off x="1260942" y="2565079"/>
            <a:ext cx="1604805" cy="385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RECETAS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E5CAE0-9EE6-6AF1-437D-C887A8D56CDA}"/>
              </a:ext>
            </a:extLst>
          </p:cNvPr>
          <p:cNvSpPr/>
          <p:nvPr/>
        </p:nvSpPr>
        <p:spPr>
          <a:xfrm>
            <a:off x="1260941" y="3043989"/>
            <a:ext cx="1604805" cy="385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COTIDIANO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397C7181-00F3-0064-785B-8B540A6001FE}"/>
              </a:ext>
            </a:extLst>
          </p:cNvPr>
          <p:cNvSpPr/>
          <p:nvPr/>
        </p:nvSpPr>
        <p:spPr>
          <a:xfrm>
            <a:off x="874136" y="1633879"/>
            <a:ext cx="335403" cy="30317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9F934C9-1AF6-0F4A-0E4A-E279ECB8BBD6}"/>
              </a:ext>
            </a:extLst>
          </p:cNvPr>
          <p:cNvSpPr/>
          <p:nvPr/>
        </p:nvSpPr>
        <p:spPr>
          <a:xfrm>
            <a:off x="3716437" y="2127834"/>
            <a:ext cx="4686418" cy="900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>
                <a:solidFill>
                  <a:schemeClr val="tx1"/>
                </a:solidFill>
              </a:rPr>
              <a:t>Necesito ayuda con mi tarea de inglés.</a:t>
            </a:r>
            <a:br>
              <a:rPr lang="es-MX" sz="1050">
                <a:solidFill>
                  <a:schemeClr val="tx1"/>
                </a:solidFill>
              </a:rPr>
            </a:br>
            <a:r>
              <a:rPr lang="es-MX" sz="1050">
                <a:solidFill>
                  <a:schemeClr val="tx1"/>
                </a:solidFill>
              </a:rPr>
              <a:t>A continuación te haré algunas preguntas y quiero que me respondas como si fueras un profesor de inglés básico al que le gusta brindar muchos ejemplos con animales y seres de la naturaleza.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FED345-71C6-C196-1546-9A1F022C7C3E}"/>
              </a:ext>
            </a:extLst>
          </p:cNvPr>
          <p:cNvSpPr txBox="1"/>
          <p:nvPr/>
        </p:nvSpPr>
        <p:spPr>
          <a:xfrm>
            <a:off x="3721557" y="1820056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Instrucción principal: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E0A609-877D-AB01-F994-A1BF449D76B5}"/>
              </a:ext>
            </a:extLst>
          </p:cNvPr>
          <p:cNvSpPr txBox="1"/>
          <p:nvPr/>
        </p:nvSpPr>
        <p:spPr>
          <a:xfrm>
            <a:off x="3716437" y="3571355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Instrucciones siguientes:</a:t>
            </a:r>
          </a:p>
        </p:txBody>
      </p:sp>
    </p:spTree>
    <p:extLst>
      <p:ext uri="{BB962C8B-B14F-4D97-AF65-F5344CB8AC3E}">
        <p14:creationId xmlns:p14="http://schemas.microsoft.com/office/powerpoint/2010/main" val="1619017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" grpId="0" animBg="1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3" y="6236381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70C7398D-B960-9005-3F97-2EA554296221}"/>
              </a:ext>
            </a:extLst>
          </p:cNvPr>
          <p:cNvGrpSpPr/>
          <p:nvPr/>
        </p:nvGrpSpPr>
        <p:grpSpPr>
          <a:xfrm>
            <a:off x="1158136" y="1106905"/>
            <a:ext cx="8091424" cy="4786570"/>
            <a:chOff x="2439952" y="2398143"/>
            <a:chExt cx="6317064" cy="373692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7EB524E-13F4-5F02-76AE-2176441B5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9952" y="2398143"/>
              <a:ext cx="6317064" cy="3736928"/>
            </a:xfrm>
            <a:prstGeom prst="roundRect">
              <a:avLst>
                <a:gd name="adj" fmla="val 138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40A6301-3472-027B-B8C7-9AC8F77B0ADF}"/>
                </a:ext>
              </a:extLst>
            </p:cNvPr>
            <p:cNvSpPr/>
            <p:nvPr/>
          </p:nvSpPr>
          <p:spPr>
            <a:xfrm>
              <a:off x="4437246" y="2954909"/>
              <a:ext cx="3744228" cy="2512240"/>
            </a:xfrm>
            <a:prstGeom prst="rect">
              <a:avLst/>
            </a:prstGeom>
            <a:solidFill>
              <a:srgbClr val="3435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3B379BF-9DF7-FCC1-CF94-BBF241933618}"/>
                </a:ext>
              </a:extLst>
            </p:cNvPr>
            <p:cNvSpPr/>
            <p:nvPr/>
          </p:nvSpPr>
          <p:spPr>
            <a:xfrm>
              <a:off x="2520214" y="2777614"/>
              <a:ext cx="1252889" cy="2622159"/>
            </a:xfrm>
            <a:prstGeom prst="rect">
              <a:avLst/>
            </a:prstGeom>
            <a:solidFill>
              <a:srgbClr val="2021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FED4C5E1-229C-6E41-72C9-97A463BD695D}"/>
              </a:ext>
            </a:extLst>
          </p:cNvPr>
          <p:cNvSpPr/>
          <p:nvPr/>
        </p:nvSpPr>
        <p:spPr>
          <a:xfrm>
            <a:off x="3716437" y="3879132"/>
            <a:ext cx="4686418" cy="307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>
                <a:solidFill>
                  <a:schemeClr val="tx1"/>
                </a:solidFill>
              </a:rPr>
              <a:t>¿Qué es el verbo to be?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84885FD-BC13-318A-F536-DC5DD21ACEA2}"/>
              </a:ext>
            </a:extLst>
          </p:cNvPr>
          <p:cNvSpPr/>
          <p:nvPr/>
        </p:nvSpPr>
        <p:spPr>
          <a:xfrm>
            <a:off x="1260942" y="1592963"/>
            <a:ext cx="1604805" cy="3850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INGLÉS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300E54-01E0-4D08-5011-FEEF76479F2E}"/>
              </a:ext>
            </a:extLst>
          </p:cNvPr>
          <p:cNvSpPr/>
          <p:nvPr/>
        </p:nvSpPr>
        <p:spPr>
          <a:xfrm>
            <a:off x="1260942" y="2079021"/>
            <a:ext cx="1604805" cy="38501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RESÚMENES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6C3C140-52A1-D4BC-D6A3-74D7AF64A745}"/>
              </a:ext>
            </a:extLst>
          </p:cNvPr>
          <p:cNvSpPr/>
          <p:nvPr/>
        </p:nvSpPr>
        <p:spPr>
          <a:xfrm>
            <a:off x="1260942" y="2565079"/>
            <a:ext cx="1604805" cy="385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RECETAS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E5CAE0-9EE6-6AF1-437D-C887A8D56CDA}"/>
              </a:ext>
            </a:extLst>
          </p:cNvPr>
          <p:cNvSpPr/>
          <p:nvPr/>
        </p:nvSpPr>
        <p:spPr>
          <a:xfrm>
            <a:off x="1260941" y="3043989"/>
            <a:ext cx="1604805" cy="385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COTIDIANO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397C7181-00F3-0064-785B-8B540A6001FE}"/>
              </a:ext>
            </a:extLst>
          </p:cNvPr>
          <p:cNvSpPr/>
          <p:nvPr/>
        </p:nvSpPr>
        <p:spPr>
          <a:xfrm>
            <a:off x="874136" y="1633879"/>
            <a:ext cx="335403" cy="30317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9F934C9-1AF6-0F4A-0E4A-E279ECB8BBD6}"/>
              </a:ext>
            </a:extLst>
          </p:cNvPr>
          <p:cNvSpPr/>
          <p:nvPr/>
        </p:nvSpPr>
        <p:spPr>
          <a:xfrm>
            <a:off x="3716437" y="2127834"/>
            <a:ext cx="4686418" cy="900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>
                <a:solidFill>
                  <a:schemeClr val="tx1"/>
                </a:solidFill>
              </a:rPr>
              <a:t>Necesito ayuda con mi tarea de inglés.</a:t>
            </a:r>
            <a:br>
              <a:rPr lang="es-MX" sz="1050">
                <a:solidFill>
                  <a:schemeClr val="tx1"/>
                </a:solidFill>
              </a:rPr>
            </a:br>
            <a:r>
              <a:rPr lang="es-MX" sz="1050">
                <a:solidFill>
                  <a:schemeClr val="tx1"/>
                </a:solidFill>
              </a:rPr>
              <a:t>A continuación te haré algunas preguntas y quiero que me respondas como si fueras un profesor de inglés básico al que le gusta brindar muchos ejemplos con animales y seres de la naturaleza.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FED345-71C6-C196-1546-9A1F022C7C3E}"/>
              </a:ext>
            </a:extLst>
          </p:cNvPr>
          <p:cNvSpPr txBox="1"/>
          <p:nvPr/>
        </p:nvSpPr>
        <p:spPr>
          <a:xfrm>
            <a:off x="3721557" y="1820056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Instrucción principal: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E0A609-877D-AB01-F994-A1BF449D76B5}"/>
              </a:ext>
            </a:extLst>
          </p:cNvPr>
          <p:cNvSpPr txBox="1"/>
          <p:nvPr/>
        </p:nvSpPr>
        <p:spPr>
          <a:xfrm>
            <a:off x="3716437" y="3571355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Instrucciones siguientes: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0BE1127-396D-C5F0-58CF-7AB65F515D8E}"/>
              </a:ext>
            </a:extLst>
          </p:cNvPr>
          <p:cNvSpPr/>
          <p:nvPr/>
        </p:nvSpPr>
        <p:spPr>
          <a:xfrm>
            <a:off x="3716437" y="5103632"/>
            <a:ext cx="4686418" cy="4277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Cómo se traduce “Luke, I am your father”</a:t>
            </a:r>
          </a:p>
        </p:txBody>
      </p:sp>
    </p:spTree>
    <p:extLst>
      <p:ext uri="{BB962C8B-B14F-4D97-AF65-F5344CB8AC3E}">
        <p14:creationId xmlns:p14="http://schemas.microsoft.com/office/powerpoint/2010/main" val="13323076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3" y="6236381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70C7398D-B960-9005-3F97-2EA554296221}"/>
              </a:ext>
            </a:extLst>
          </p:cNvPr>
          <p:cNvGrpSpPr/>
          <p:nvPr/>
        </p:nvGrpSpPr>
        <p:grpSpPr>
          <a:xfrm>
            <a:off x="1158136" y="1106905"/>
            <a:ext cx="8091424" cy="4786570"/>
            <a:chOff x="2439952" y="2398143"/>
            <a:chExt cx="6317064" cy="373692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7EB524E-13F4-5F02-76AE-2176441B5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9952" y="2398143"/>
              <a:ext cx="6317064" cy="3736928"/>
            </a:xfrm>
            <a:prstGeom prst="roundRect">
              <a:avLst>
                <a:gd name="adj" fmla="val 138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40A6301-3472-027B-B8C7-9AC8F77B0ADF}"/>
                </a:ext>
              </a:extLst>
            </p:cNvPr>
            <p:cNvSpPr/>
            <p:nvPr/>
          </p:nvSpPr>
          <p:spPr>
            <a:xfrm>
              <a:off x="4437246" y="2954909"/>
              <a:ext cx="3744228" cy="2512240"/>
            </a:xfrm>
            <a:prstGeom prst="rect">
              <a:avLst/>
            </a:prstGeom>
            <a:solidFill>
              <a:srgbClr val="3435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3B379BF-9DF7-FCC1-CF94-BBF241933618}"/>
                </a:ext>
              </a:extLst>
            </p:cNvPr>
            <p:cNvSpPr/>
            <p:nvPr/>
          </p:nvSpPr>
          <p:spPr>
            <a:xfrm>
              <a:off x="2520214" y="2777614"/>
              <a:ext cx="1252889" cy="2622159"/>
            </a:xfrm>
            <a:prstGeom prst="rect">
              <a:avLst/>
            </a:prstGeom>
            <a:solidFill>
              <a:srgbClr val="2021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FED4C5E1-229C-6E41-72C9-97A463BD695D}"/>
              </a:ext>
            </a:extLst>
          </p:cNvPr>
          <p:cNvSpPr/>
          <p:nvPr/>
        </p:nvSpPr>
        <p:spPr>
          <a:xfrm>
            <a:off x="3716437" y="3879132"/>
            <a:ext cx="4686418" cy="307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>
                <a:solidFill>
                  <a:schemeClr val="tx1"/>
                </a:solidFill>
              </a:rPr>
              <a:t>¿Qué es el verbo to be?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84885FD-BC13-318A-F536-DC5DD21ACEA2}"/>
              </a:ext>
            </a:extLst>
          </p:cNvPr>
          <p:cNvSpPr/>
          <p:nvPr/>
        </p:nvSpPr>
        <p:spPr>
          <a:xfrm>
            <a:off x="1260942" y="1592963"/>
            <a:ext cx="1604805" cy="3850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INGLÉS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300E54-01E0-4D08-5011-FEEF76479F2E}"/>
              </a:ext>
            </a:extLst>
          </p:cNvPr>
          <p:cNvSpPr/>
          <p:nvPr/>
        </p:nvSpPr>
        <p:spPr>
          <a:xfrm>
            <a:off x="1260942" y="2079021"/>
            <a:ext cx="1604805" cy="38501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RESÚMENES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6C3C140-52A1-D4BC-D6A3-74D7AF64A745}"/>
              </a:ext>
            </a:extLst>
          </p:cNvPr>
          <p:cNvSpPr/>
          <p:nvPr/>
        </p:nvSpPr>
        <p:spPr>
          <a:xfrm>
            <a:off x="1260942" y="2565079"/>
            <a:ext cx="1604805" cy="385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RECETAS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E5CAE0-9EE6-6AF1-437D-C887A8D56CDA}"/>
              </a:ext>
            </a:extLst>
          </p:cNvPr>
          <p:cNvSpPr/>
          <p:nvPr/>
        </p:nvSpPr>
        <p:spPr>
          <a:xfrm>
            <a:off x="1260941" y="3043989"/>
            <a:ext cx="1604805" cy="385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COTIDIANO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397C7181-00F3-0064-785B-8B540A6001FE}"/>
              </a:ext>
            </a:extLst>
          </p:cNvPr>
          <p:cNvSpPr/>
          <p:nvPr/>
        </p:nvSpPr>
        <p:spPr>
          <a:xfrm>
            <a:off x="874136" y="1633879"/>
            <a:ext cx="335403" cy="30317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9F934C9-1AF6-0F4A-0E4A-E279ECB8BBD6}"/>
              </a:ext>
            </a:extLst>
          </p:cNvPr>
          <p:cNvSpPr/>
          <p:nvPr/>
        </p:nvSpPr>
        <p:spPr>
          <a:xfrm>
            <a:off x="3716437" y="2127834"/>
            <a:ext cx="4686418" cy="900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>
                <a:solidFill>
                  <a:schemeClr val="tx1"/>
                </a:solidFill>
              </a:rPr>
              <a:t>Necesito ayuda con mi tarea de inglés.</a:t>
            </a:r>
            <a:br>
              <a:rPr lang="es-MX" sz="1050">
                <a:solidFill>
                  <a:schemeClr val="tx1"/>
                </a:solidFill>
              </a:rPr>
            </a:br>
            <a:r>
              <a:rPr lang="es-MX" sz="1050">
                <a:solidFill>
                  <a:schemeClr val="tx1"/>
                </a:solidFill>
              </a:rPr>
              <a:t>A continuación te haré algunas preguntas y quiero que me respondas como si fueras un profesor de inglés básico al que le gusta brindar muchos ejemplos con animales y seres de la naturaleza.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FED345-71C6-C196-1546-9A1F022C7C3E}"/>
              </a:ext>
            </a:extLst>
          </p:cNvPr>
          <p:cNvSpPr txBox="1"/>
          <p:nvPr/>
        </p:nvSpPr>
        <p:spPr>
          <a:xfrm>
            <a:off x="3721557" y="1820056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Instrucción principal: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E0A609-877D-AB01-F994-A1BF449D76B5}"/>
              </a:ext>
            </a:extLst>
          </p:cNvPr>
          <p:cNvSpPr txBox="1"/>
          <p:nvPr/>
        </p:nvSpPr>
        <p:spPr>
          <a:xfrm>
            <a:off x="3716437" y="3571355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Instrucciones siguientes: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0BE1127-396D-C5F0-58CF-7AB65F515D8E}"/>
              </a:ext>
            </a:extLst>
          </p:cNvPr>
          <p:cNvSpPr/>
          <p:nvPr/>
        </p:nvSpPr>
        <p:spPr>
          <a:xfrm>
            <a:off x="3716437" y="4280803"/>
            <a:ext cx="4686418" cy="307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>
                <a:solidFill>
                  <a:schemeClr val="tx1"/>
                </a:solidFill>
              </a:rPr>
              <a:t>Cómo se traduce “Luke, I am your father”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60D9602C-D68E-C313-5159-9F626C4EB706}"/>
              </a:ext>
            </a:extLst>
          </p:cNvPr>
          <p:cNvSpPr/>
          <p:nvPr/>
        </p:nvSpPr>
        <p:spPr>
          <a:xfrm>
            <a:off x="3716437" y="5103632"/>
            <a:ext cx="4686418" cy="4277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Cuáles son las formas pasadas de ese verbo</a:t>
            </a:r>
          </a:p>
        </p:txBody>
      </p:sp>
    </p:spTree>
    <p:extLst>
      <p:ext uri="{BB962C8B-B14F-4D97-AF65-F5344CB8AC3E}">
        <p14:creationId xmlns:p14="http://schemas.microsoft.com/office/powerpoint/2010/main" val="290298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33" y="6236381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70C7398D-B960-9005-3F97-2EA554296221}"/>
              </a:ext>
            </a:extLst>
          </p:cNvPr>
          <p:cNvGrpSpPr/>
          <p:nvPr/>
        </p:nvGrpSpPr>
        <p:grpSpPr>
          <a:xfrm>
            <a:off x="1158136" y="1106905"/>
            <a:ext cx="8091424" cy="4786570"/>
            <a:chOff x="2439952" y="2398143"/>
            <a:chExt cx="6317064" cy="3736928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7EB524E-13F4-5F02-76AE-2176441B5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39952" y="2398143"/>
              <a:ext cx="6317064" cy="3736928"/>
            </a:xfrm>
            <a:prstGeom prst="roundRect">
              <a:avLst>
                <a:gd name="adj" fmla="val 1383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40A6301-3472-027B-B8C7-9AC8F77B0ADF}"/>
                </a:ext>
              </a:extLst>
            </p:cNvPr>
            <p:cNvSpPr/>
            <p:nvPr/>
          </p:nvSpPr>
          <p:spPr>
            <a:xfrm>
              <a:off x="4437246" y="2954909"/>
              <a:ext cx="3744228" cy="2512240"/>
            </a:xfrm>
            <a:prstGeom prst="rect">
              <a:avLst/>
            </a:prstGeom>
            <a:solidFill>
              <a:srgbClr val="34354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3B379BF-9DF7-FCC1-CF94-BBF241933618}"/>
                </a:ext>
              </a:extLst>
            </p:cNvPr>
            <p:cNvSpPr/>
            <p:nvPr/>
          </p:nvSpPr>
          <p:spPr>
            <a:xfrm>
              <a:off x="2520214" y="2777614"/>
              <a:ext cx="1252889" cy="2622159"/>
            </a:xfrm>
            <a:prstGeom prst="rect">
              <a:avLst/>
            </a:prstGeom>
            <a:solidFill>
              <a:srgbClr val="20212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FED4C5E1-229C-6E41-72C9-97A463BD695D}"/>
              </a:ext>
            </a:extLst>
          </p:cNvPr>
          <p:cNvSpPr/>
          <p:nvPr/>
        </p:nvSpPr>
        <p:spPr>
          <a:xfrm>
            <a:off x="3716437" y="3879132"/>
            <a:ext cx="4686418" cy="307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>
                <a:solidFill>
                  <a:schemeClr val="tx1"/>
                </a:solidFill>
              </a:rPr>
              <a:t>¿Qué es el verbo to be?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284885FD-BC13-318A-F536-DC5DD21ACEA2}"/>
              </a:ext>
            </a:extLst>
          </p:cNvPr>
          <p:cNvSpPr/>
          <p:nvPr/>
        </p:nvSpPr>
        <p:spPr>
          <a:xfrm>
            <a:off x="1260942" y="1592963"/>
            <a:ext cx="1604805" cy="3850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INGLÉS</a:t>
            </a: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BB300E54-01E0-4D08-5011-FEEF76479F2E}"/>
              </a:ext>
            </a:extLst>
          </p:cNvPr>
          <p:cNvSpPr/>
          <p:nvPr/>
        </p:nvSpPr>
        <p:spPr>
          <a:xfrm>
            <a:off x="1260942" y="2079021"/>
            <a:ext cx="1604805" cy="385011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RESÚMENES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6C3C140-52A1-D4BC-D6A3-74D7AF64A745}"/>
              </a:ext>
            </a:extLst>
          </p:cNvPr>
          <p:cNvSpPr/>
          <p:nvPr/>
        </p:nvSpPr>
        <p:spPr>
          <a:xfrm>
            <a:off x="1260942" y="2565079"/>
            <a:ext cx="1604805" cy="38501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RECETAS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1E5CAE0-9EE6-6AF1-437D-C887A8D56CDA}"/>
              </a:ext>
            </a:extLst>
          </p:cNvPr>
          <p:cNvSpPr/>
          <p:nvPr/>
        </p:nvSpPr>
        <p:spPr>
          <a:xfrm>
            <a:off x="1260941" y="3043989"/>
            <a:ext cx="1604805" cy="3850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600">
                <a:solidFill>
                  <a:schemeClr val="tx1"/>
                </a:solidFill>
              </a:rPr>
              <a:t>COTIDIANO</a:t>
            </a:r>
          </a:p>
        </p:txBody>
      </p:sp>
      <p:sp>
        <p:nvSpPr>
          <p:cNvPr id="8" name="Flecha: a la derecha 7">
            <a:extLst>
              <a:ext uri="{FF2B5EF4-FFF2-40B4-BE49-F238E27FC236}">
                <a16:creationId xmlns:a16="http://schemas.microsoft.com/office/drawing/2014/main" id="{397C7181-00F3-0064-785B-8B540A6001FE}"/>
              </a:ext>
            </a:extLst>
          </p:cNvPr>
          <p:cNvSpPr/>
          <p:nvPr/>
        </p:nvSpPr>
        <p:spPr>
          <a:xfrm>
            <a:off x="874136" y="1633879"/>
            <a:ext cx="335403" cy="30317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29F934C9-1AF6-0F4A-0E4A-E279ECB8BBD6}"/>
              </a:ext>
            </a:extLst>
          </p:cNvPr>
          <p:cNvSpPr/>
          <p:nvPr/>
        </p:nvSpPr>
        <p:spPr>
          <a:xfrm>
            <a:off x="3716437" y="2127834"/>
            <a:ext cx="4686418" cy="9002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>
                <a:solidFill>
                  <a:schemeClr val="tx1"/>
                </a:solidFill>
              </a:rPr>
              <a:t>Necesito ayuda con mi tarea de inglés.</a:t>
            </a:r>
            <a:br>
              <a:rPr lang="es-MX" sz="1050">
                <a:solidFill>
                  <a:schemeClr val="tx1"/>
                </a:solidFill>
              </a:rPr>
            </a:br>
            <a:r>
              <a:rPr lang="es-MX" sz="1050">
                <a:solidFill>
                  <a:schemeClr val="tx1"/>
                </a:solidFill>
              </a:rPr>
              <a:t>A continuación te haré algunas preguntas y quiero que me respondas como si fueras un profesor de inglés básico al que le gusta brindar muchos ejemplos con animales y seres de la naturaleza.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7FED345-71C6-C196-1546-9A1F022C7C3E}"/>
              </a:ext>
            </a:extLst>
          </p:cNvPr>
          <p:cNvSpPr txBox="1"/>
          <p:nvPr/>
        </p:nvSpPr>
        <p:spPr>
          <a:xfrm>
            <a:off x="3721557" y="1820056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Instrucción principal: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6E0A609-877D-AB01-F994-A1BF449D76B5}"/>
              </a:ext>
            </a:extLst>
          </p:cNvPr>
          <p:cNvSpPr txBox="1"/>
          <p:nvPr/>
        </p:nvSpPr>
        <p:spPr>
          <a:xfrm>
            <a:off x="3716437" y="3571355"/>
            <a:ext cx="2964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b="1">
                <a:solidFill>
                  <a:schemeClr val="bg1"/>
                </a:solidFill>
              </a:rPr>
              <a:t>Instrucciones siguientes: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0BE1127-396D-C5F0-58CF-7AB65F515D8E}"/>
              </a:ext>
            </a:extLst>
          </p:cNvPr>
          <p:cNvSpPr/>
          <p:nvPr/>
        </p:nvSpPr>
        <p:spPr>
          <a:xfrm>
            <a:off x="3716437" y="4272644"/>
            <a:ext cx="4686418" cy="307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>
                <a:solidFill>
                  <a:schemeClr val="tx1"/>
                </a:solidFill>
              </a:rPr>
              <a:t>Cómo se traduce “Luke, I am your father”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60D9602C-D68E-C313-5159-9F626C4EB706}"/>
              </a:ext>
            </a:extLst>
          </p:cNvPr>
          <p:cNvSpPr/>
          <p:nvPr/>
        </p:nvSpPr>
        <p:spPr>
          <a:xfrm>
            <a:off x="3716437" y="4666157"/>
            <a:ext cx="4686418" cy="307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>
                <a:solidFill>
                  <a:schemeClr val="tx1"/>
                </a:solidFill>
              </a:rPr>
              <a:t>Cuáles son las formas pasadas de ese verbo</a:t>
            </a:r>
          </a:p>
        </p:txBody>
      </p:sp>
    </p:spTree>
    <p:extLst>
      <p:ext uri="{BB962C8B-B14F-4D97-AF65-F5344CB8AC3E}">
        <p14:creationId xmlns:p14="http://schemas.microsoft.com/office/powerpoint/2010/main" val="33037417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374556" y="3469476"/>
            <a:ext cx="9442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>
                <a:solidFill>
                  <a:schemeClr val="bg1"/>
                </a:solidFill>
                <a:latin typeface="Montserrat" panose="00000500000000000000" pitchFamily="2" charset="0"/>
              </a:rPr>
              <a:t>Prompt Engineering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5722266" y="2438604"/>
            <a:ext cx="747467" cy="747467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/>
              <a:t>4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9821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713" y="1449060"/>
            <a:ext cx="1236565" cy="1236565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2B0515C2-949E-FF3B-0C2E-1EFC59C6BE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725" y="1449060"/>
            <a:ext cx="1236564" cy="123656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0B69B0E-3ABC-4DBE-72E3-45EB92015360}"/>
              </a:ext>
            </a:extLst>
          </p:cNvPr>
          <p:cNvSpPr txBox="1"/>
          <p:nvPr/>
        </p:nvSpPr>
        <p:spPr>
          <a:xfrm>
            <a:off x="2003171" y="3759588"/>
            <a:ext cx="3497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Usa complejos algoritmos en sus motores de búsqueda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4653625-45A8-A426-C3F7-1F2E5080AFD1}"/>
              </a:ext>
            </a:extLst>
          </p:cNvPr>
          <p:cNvSpPr txBox="1"/>
          <p:nvPr/>
        </p:nvSpPr>
        <p:spPr>
          <a:xfrm>
            <a:off x="6691157" y="3759588"/>
            <a:ext cx="3497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Usa modelos de IA que han sido entrenados previamente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9A2C77-3519-9165-682E-26D9531AAF05}"/>
              </a:ext>
            </a:extLst>
          </p:cNvPr>
          <p:cNvSpPr txBox="1"/>
          <p:nvPr/>
        </p:nvSpPr>
        <p:spPr>
          <a:xfrm>
            <a:off x="2003171" y="4534752"/>
            <a:ext cx="34976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Devuelve una lista de resultados de la web optimizados para resolver la intención de búsqueda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F7325F6-041A-4593-6C82-F2DFD267E9DF}"/>
              </a:ext>
            </a:extLst>
          </p:cNvPr>
          <p:cNvSpPr txBox="1"/>
          <p:nvPr/>
        </p:nvSpPr>
        <p:spPr>
          <a:xfrm>
            <a:off x="6691157" y="4534752"/>
            <a:ext cx="34976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Genera respuestas desde cero a partir de la data con la que ha sido entrenada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F8F026A-6226-E6D9-94FE-AD3E638CE157}"/>
              </a:ext>
            </a:extLst>
          </p:cNvPr>
          <p:cNvSpPr txBox="1"/>
          <p:nvPr/>
        </p:nvSpPr>
        <p:spPr>
          <a:xfrm>
            <a:off x="4347163" y="2930218"/>
            <a:ext cx="3491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Ambos requieren de una entrada de texto por parte del usuario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CD1C821-4F6C-8363-4492-15801F9CF48B}"/>
              </a:ext>
            </a:extLst>
          </p:cNvPr>
          <p:cNvSpPr txBox="1"/>
          <p:nvPr/>
        </p:nvSpPr>
        <p:spPr>
          <a:xfrm>
            <a:off x="1910380" y="5556138"/>
            <a:ext cx="36832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Los resultados dependen del idioma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577588F-B419-73A4-3A88-291036AB3E56}"/>
              </a:ext>
            </a:extLst>
          </p:cNvPr>
          <p:cNvSpPr txBox="1"/>
          <p:nvPr/>
        </p:nvSpPr>
        <p:spPr>
          <a:xfrm>
            <a:off x="6443276" y="5556138"/>
            <a:ext cx="39934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Los resultados no dependen del idioma</a:t>
            </a:r>
          </a:p>
        </p:txBody>
      </p:sp>
    </p:spTree>
    <p:extLst>
      <p:ext uri="{BB962C8B-B14F-4D97-AF65-F5344CB8AC3E}">
        <p14:creationId xmlns:p14="http://schemas.microsoft.com/office/powerpoint/2010/main" val="1268482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1305918"/>
            <a:ext cx="6962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Prompt Engineering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1305918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4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761761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bg1"/>
                </a:solidFill>
              </a:rPr>
              <a:t>Ingeniería de las instrucciones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410024" y="3460599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8120A2B6-A86A-A059-3611-43EAE25B803D}"/>
              </a:ext>
            </a:extLst>
          </p:cNvPr>
          <p:cNvSpPr/>
          <p:nvPr/>
        </p:nvSpPr>
        <p:spPr>
          <a:xfrm>
            <a:off x="8097555" y="3460598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Respuesta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50C671C8-A753-C75E-EC61-6E5B7AA2B983}"/>
              </a:ext>
            </a:extLst>
          </p:cNvPr>
          <p:cNvGrpSpPr/>
          <p:nvPr/>
        </p:nvGrpSpPr>
        <p:grpSpPr>
          <a:xfrm>
            <a:off x="5044629" y="3297606"/>
            <a:ext cx="2102742" cy="1096008"/>
            <a:chOff x="5044629" y="3297606"/>
            <a:chExt cx="2102742" cy="1096008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3BA53474-5634-DE83-A2A9-21E2E0F48D21}"/>
                </a:ext>
              </a:extLst>
            </p:cNvPr>
            <p:cNvSpPr/>
            <p:nvPr/>
          </p:nvSpPr>
          <p:spPr>
            <a:xfrm>
              <a:off x="5044629" y="3297606"/>
              <a:ext cx="2102742" cy="1096008"/>
            </a:xfrm>
            <a:prstGeom prst="roundRect">
              <a:avLst/>
            </a:prstGeom>
            <a:solidFill>
              <a:srgbClr val="74AA9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pic>
          <p:nvPicPr>
            <p:cNvPr id="6" name="Imagen 5" descr="Icono&#10;&#10;Descripción generada automáticamente">
              <a:extLst>
                <a:ext uri="{FF2B5EF4-FFF2-40B4-BE49-F238E27FC236}">
                  <a16:creationId xmlns:a16="http://schemas.microsoft.com/office/drawing/2014/main" id="{AA18B655-521D-3039-BC99-37C386789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6444" y="3406053"/>
              <a:ext cx="879110" cy="879110"/>
            </a:xfrm>
            <a:prstGeom prst="rect">
              <a:avLst/>
            </a:prstGeom>
          </p:spPr>
        </p:pic>
      </p:grp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02667F71-43B7-51C9-BDE0-F61D47F460DC}"/>
              </a:ext>
            </a:extLst>
          </p:cNvPr>
          <p:cNvCxnSpPr>
            <a:stCxn id="4" idx="3"/>
            <a:endCxn id="7" idx="1"/>
          </p:cNvCxnSpPr>
          <p:nvPr/>
        </p:nvCxnSpPr>
        <p:spPr>
          <a:xfrm>
            <a:off x="4094445" y="3845610"/>
            <a:ext cx="950184" cy="0"/>
          </a:xfrm>
          <a:prstGeom prst="straightConnector1">
            <a:avLst/>
          </a:prstGeom>
          <a:ln w="57150">
            <a:solidFill>
              <a:srgbClr val="74AA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5AC0A630-896A-50F7-8467-EBB1ABBECF6C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7147371" y="3845609"/>
            <a:ext cx="950184" cy="1"/>
          </a:xfrm>
          <a:prstGeom prst="straightConnector1">
            <a:avLst/>
          </a:prstGeom>
          <a:ln w="57150">
            <a:solidFill>
              <a:srgbClr val="74AA9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7" descr="Icono&#10;&#10;Descripción generada automáticamente">
            <a:extLst>
              <a:ext uri="{FF2B5EF4-FFF2-40B4-BE49-F238E27FC236}">
                <a16:creationId xmlns:a16="http://schemas.microsoft.com/office/drawing/2014/main" id="{72FD7862-01D0-04B7-EE9E-957A8E66A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751" y="2887579"/>
            <a:ext cx="410027" cy="410027"/>
          </a:xfrm>
          <a:prstGeom prst="rect">
            <a:avLst/>
          </a:prstGeom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7701749E-BE7B-0523-2E9D-DBCC0BC024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655" y="4393611"/>
            <a:ext cx="609600" cy="6096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9BBAA2D2-B216-195A-62F0-3CA6226972F7}"/>
              </a:ext>
            </a:extLst>
          </p:cNvPr>
          <p:cNvSpPr txBox="1"/>
          <p:nvPr/>
        </p:nvSpPr>
        <p:spPr>
          <a:xfrm>
            <a:off x="2913495" y="5329960"/>
            <a:ext cx="636500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1600">
                <a:solidFill>
                  <a:schemeClr val="bg1"/>
                </a:solidFill>
              </a:rPr>
              <a:t>La calidad del prompt determina la calidad de la respuesta.</a:t>
            </a:r>
          </a:p>
        </p:txBody>
      </p:sp>
    </p:spTree>
    <p:extLst>
      <p:ext uri="{BB962C8B-B14F-4D97-AF65-F5344CB8AC3E}">
        <p14:creationId xmlns:p14="http://schemas.microsoft.com/office/powerpoint/2010/main" val="498462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4" grpId="0" animBg="1"/>
      <p:bldP spid="11" grpId="0" animBg="1"/>
      <p:bldP spid="2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Prompt Engineering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4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bg1"/>
                </a:solidFill>
              </a:rPr>
              <a:t>Ingeniería de las instrucciones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429274" y="3744548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113695" y="2178442"/>
            <a:ext cx="1035820" cy="4073840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4954305" y="243012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4954304" y="3234076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4954302" y="4831707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4954303" y="403237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4954301" y="5548840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B246AA7E-D213-F1F0-D22F-0A8E9C847082}"/>
              </a:ext>
            </a:extLst>
          </p:cNvPr>
          <p:cNvSpPr/>
          <p:nvPr/>
        </p:nvSpPr>
        <p:spPr>
          <a:xfrm rot="3504748">
            <a:off x="10770669" y="3933449"/>
            <a:ext cx="327257" cy="256296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C94129FE-C258-3142-67D3-FB7C462C5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3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2" grpId="0" build="p"/>
      <p:bldP spid="15" grpId="0" build="p"/>
      <p:bldP spid="6" grpId="0" build="p"/>
      <p:bldP spid="7" grpId="0" build="p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374556" y="3469476"/>
            <a:ext cx="9442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5722266" y="2438604"/>
            <a:ext cx="747467" cy="747467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/>
              <a:t>5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rgbClr val="74AA9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6674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5.1. Aprender un idioma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720411" y="3437571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404832" y="1436782"/>
            <a:ext cx="1035820" cy="494320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5245442" y="168834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5245441" y="2613575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5245439" y="4464029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5245440" y="3538802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5245438" y="538925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056058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Deseo mejorar mi dominio del idioma inglés.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2972875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Actúa como un profesor paciente y al que le gusta hacer ejemplos con elementos y seres de la naturaleza.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888814"/>
            <a:ext cx="5765684" cy="276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Quiero entender las preposiciones de tiempo en inglés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821139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Llevo estudiando inglés ya casi un año, por lo que considero que tengo un nivel intermedio en el manejo de ese idioma.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5727335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Acompaña tu respuesta con 5 ejemplos y su respectiva traducción.</a:t>
            </a:r>
          </a:p>
        </p:txBody>
      </p:sp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05E2118A-8436-2FEA-6858-4DA5F19C17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016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5.1. Aprender un idioma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993457" y="3335089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677878" y="2518207"/>
            <a:ext cx="762774" cy="2575392"/>
          </a:xfrm>
          <a:prstGeom prst="leftBrace">
            <a:avLst>
              <a:gd name="adj1" fmla="val 41854"/>
              <a:gd name="adj2" fmla="val 4625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878173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Deseo mejorar mi dominio del idioma inglés.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3127152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Actúa como un profesor paciente y al que le gusta hacer ejemplos con elementos y seres de la naturaleza.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583850"/>
            <a:ext cx="5765684" cy="276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Quiero entender las preposiciones de tiempo en inglés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3860471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Llevo estudiando inglés ya casi un año, por lo que considero que tengo un nivel intermedio en el manejo de ese idioma.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4296929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Acompaña tu respuesta con 5 ejemplos y su respectiva traducción.</a:t>
            </a:r>
          </a:p>
        </p:txBody>
      </p:sp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DA0969D6-117C-272B-35A6-00F25273C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64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5.2. Problemas académicos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720411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404832" y="1425848"/>
            <a:ext cx="1035820" cy="494320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5245442" y="167741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5245441" y="260264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5245439" y="4453095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5245440" y="352786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5245438" y="537832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045124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Necesito ayuda para realizar una exposición en el curso de Química.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2961941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Pretende que eres un estudiante gracioso que gusta entretener a sus compañeros en sus exposiciones.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877880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Explica detalladamente el concepto de hibridación del átomo de carbono, incluye cualquier información relevante para el tema.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810205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Cuento con el material de apoyo necesario e incluso con algunas maquetas de los átomos de carbono e hidrógeno para incluir en la explicación.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5716401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pic>
        <p:nvPicPr>
          <p:cNvPr id="19" name="Imagen 18" descr="Icono&#10;&#10;Descripción generada automáticamente">
            <a:extLst>
              <a:ext uri="{FF2B5EF4-FFF2-40B4-BE49-F238E27FC236}">
                <a16:creationId xmlns:a16="http://schemas.microsoft.com/office/drawing/2014/main" id="{F49EB2EF-41E4-E155-E77D-B4EECCC80F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076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5.2. Problemas académicos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983831" y="3515266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668252" y="2621382"/>
            <a:ext cx="772399" cy="2415941"/>
          </a:xfrm>
          <a:prstGeom prst="leftBrace">
            <a:avLst>
              <a:gd name="adj1" fmla="val 41854"/>
              <a:gd name="adj2" fmla="val 5213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881037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Necesito ayuda para realizar una exposición en el curso de Química.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3155363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Pretende que eres un estudiante gracioso que gusta entretener a sus compañeros en sus exposiciones.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616366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Explica detalladamente el concepto de hibridación del átomo de carbono, incluye cualquier información relevante para el tema.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054454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Cuento con el material de apoyo necesario e incluso con algunas maquetas de los átomos de carbono e hidrógeno para incluir en la explicación.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4496336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BD318242-5437-991E-7354-E117C404DC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57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5.3. Programación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720411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404832" y="1425848"/>
            <a:ext cx="1035820" cy="494320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5245442" y="167741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5245441" y="260264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5245439" y="4453095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5245440" y="352786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5245438" y="537832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045124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Necesito desarrollar una aplicación en JavaScript en pocos minutos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2961941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877880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Genera el código necesario para crear una calculadora funcional con las operaciones básicas de suma, resta, multiplicación y división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810205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La aplicación debe correr en el navegador y con una interfaz de calculadora sencilla y minimalista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5716401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Acompaña el código generado con comentarios explicando qué hace cada parte.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59227442-47DE-C516-2470-1D9DF7824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59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5.3. Programación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935705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620126" y="2772075"/>
            <a:ext cx="820526" cy="2375879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3192225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Necesito desarrollar una aplicación en JavaScript en pocos minutos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447217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Genera el código necesario para crear una calculadora funcional con las operaciones básicas de suma, resta, multiplicación y división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3897451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La aplicación debe correr en el navegador y con una interfaz de calculadora sencilla y minimalista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4338860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Acompaña el código generado con comentarios explicando qué hace cada parte.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59227442-47DE-C516-2470-1D9DF78249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39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5.4. Creación de contenido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720411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404832" y="1425848"/>
            <a:ext cx="1035820" cy="494320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5245442" y="167741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5245441" y="260264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5245439" y="4453095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5245440" y="352786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5245438" y="537832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045124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Necesito crear un blog sobre algunos platos de la gastronomía peruana.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2961941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Actúa como un crítico y experto en gastronomía que gusta de probar cosas nuevas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877880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Redacta un blog sobre 9 platos destacados: 3 de la costa, 3 de la sierra y 3 de la selva.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810205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5716401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Redacta el blog al estilo SEO, con una introducción que genere curiosidad, títulos atractivos y con una lista de ingredientes para cada plato.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06A4E835-00CF-BB5B-5B71-10578FF22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623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5.4. Creación de contenido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3016887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701308" y="2752436"/>
            <a:ext cx="739343" cy="217054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3018330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Necesito crear un blog sobre algunos platos de la gastronomía peruana.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3289507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Actúa como un crítico y experto en gastronomía que gusta de probar cosas nuevas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741641"/>
            <a:ext cx="5765684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Redacta un blog sobre 9 platos destacados: 3 de la costa, 3 de la sierra y 3 de la selva.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4187953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Redacta el blog al estilo SEO, con una introducción que genere curiosidad, títulos atractivos y con una lista de ingredientes para cada plato.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06A4E835-00CF-BB5B-5B71-10578FF229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39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5.5. Preguntas cotidianas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720411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404832" y="1425848"/>
            <a:ext cx="1035820" cy="494320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5245442" y="167741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5245441" y="260264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5245439" y="4453095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5245440" y="352786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5245438" y="537832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045124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Ayúdame a responder algunas preguntas a mi sobrino Martín.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2961941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877880"/>
            <a:ext cx="5765684" cy="276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Explica por qué el cielo es azul de día y naranja en los atardeceres.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810205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5716401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Explícalo tal cual como si fuera para un niño de 5 años.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84B5F47E-ECFC-ED33-79E6-D55D784CC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61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5.5. Preguntas cotidianas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3185961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870382" y="3200949"/>
            <a:ext cx="570269" cy="1217047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3385874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Ayúdame a responder algunas preguntas a mi sobrino Martín.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657051"/>
            <a:ext cx="5765684" cy="276999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Explica por qué el cielo es azul de día y naranja en los atardeceres.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3919659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Explícalo tal cual como si fuera para un niño de 5 años.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84B5F47E-ECFC-ED33-79E6-D55D784CC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5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619249" y="970005"/>
            <a:ext cx="485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>
                <a:solidFill>
                  <a:schemeClr val="bg1"/>
                </a:solidFill>
                <a:latin typeface="Montserrat" panose="00000500000000000000" pitchFamily="2" charset="0"/>
              </a:rPr>
              <a:t>Ejemplos de uso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994706" y="970005"/>
            <a:ext cx="523220" cy="523220"/>
          </a:xfrm>
          <a:prstGeom prst="ellipse">
            <a:avLst/>
          </a:prstGeom>
          <a:solidFill>
            <a:srgbClr val="74AA9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200" b="1"/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D5078E9-3C09-3C78-C48F-0B2D6542DC10}"/>
              </a:ext>
            </a:extLst>
          </p:cNvPr>
          <p:cNvSpPr txBox="1"/>
          <p:nvPr/>
        </p:nvSpPr>
        <p:spPr>
          <a:xfrm>
            <a:off x="1619248" y="1425848"/>
            <a:ext cx="40031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i="1">
                <a:solidFill>
                  <a:schemeClr val="accent1">
                    <a:lumMod val="60000"/>
                    <a:lumOff val="40000"/>
                  </a:schemeClr>
                </a:solidFill>
              </a:rPr>
              <a:t>5.5. Preguntas cotidianas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42F1043-8DB3-7E29-4DB1-4CB02007C630}"/>
              </a:ext>
            </a:extLst>
          </p:cNvPr>
          <p:cNvSpPr/>
          <p:nvPr/>
        </p:nvSpPr>
        <p:spPr>
          <a:xfrm>
            <a:off x="2720411" y="3426637"/>
            <a:ext cx="1684421" cy="7700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/>
              <a:t>Prompt</a:t>
            </a: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1B538B21-847A-D659-0086-B98729BE91C2}"/>
              </a:ext>
            </a:extLst>
          </p:cNvPr>
          <p:cNvSpPr/>
          <p:nvPr/>
        </p:nvSpPr>
        <p:spPr>
          <a:xfrm>
            <a:off x="4404832" y="1425848"/>
            <a:ext cx="1035820" cy="4943206"/>
          </a:xfrm>
          <a:prstGeom prst="leftBrace">
            <a:avLst>
              <a:gd name="adj1" fmla="val 41854"/>
              <a:gd name="adj2" fmla="val 477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3BF61DD-799A-6EBF-A335-8DE724AF46F8}"/>
              </a:ext>
            </a:extLst>
          </p:cNvPr>
          <p:cNvSpPr txBox="1"/>
          <p:nvPr/>
        </p:nvSpPr>
        <p:spPr>
          <a:xfrm>
            <a:off x="5245442" y="167741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objetivo o propósito de la consulta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12F92F-0847-3F7F-6C3B-09F1EC68B3C7}"/>
              </a:ext>
            </a:extLst>
          </p:cNvPr>
          <p:cNvSpPr txBox="1"/>
          <p:nvPr/>
        </p:nvSpPr>
        <p:spPr>
          <a:xfrm>
            <a:off x="5245441" y="2602641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perfil o la personalidad del chatbot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D497E77-FE2F-D3F6-48F1-B60C2109FB69}"/>
              </a:ext>
            </a:extLst>
          </p:cNvPr>
          <p:cNvSpPr txBox="1"/>
          <p:nvPr/>
        </p:nvSpPr>
        <p:spPr>
          <a:xfrm>
            <a:off x="5245439" y="4453095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Brindar el contexto o los detalles necesarios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B5BCF9-69FA-E010-4584-CC80F59B693E}"/>
              </a:ext>
            </a:extLst>
          </p:cNvPr>
          <p:cNvSpPr txBox="1"/>
          <p:nvPr/>
        </p:nvSpPr>
        <p:spPr>
          <a:xfrm>
            <a:off x="5245440" y="3527868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Realizar la consulta con lenguaje claro y específico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30473A0-1D82-4AD3-994C-3C4A9C63BF3F}"/>
              </a:ext>
            </a:extLst>
          </p:cNvPr>
          <p:cNvSpPr txBox="1"/>
          <p:nvPr/>
        </p:nvSpPr>
        <p:spPr>
          <a:xfrm>
            <a:off x="5245438" y="5378324"/>
            <a:ext cx="6259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>
                <a:solidFill>
                  <a:schemeClr val="bg1"/>
                </a:solidFill>
              </a:rPr>
              <a:t>Definir el formato o estilo de la respuesta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1A572E-03F3-3500-2466-579432EE2C2D}"/>
              </a:ext>
            </a:extLst>
          </p:cNvPr>
          <p:cNvSpPr txBox="1"/>
          <p:nvPr/>
        </p:nvSpPr>
        <p:spPr>
          <a:xfrm>
            <a:off x="5343393" y="2045124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0D6EA4A-96F7-0369-0F46-E8179E5E338C}"/>
              </a:ext>
            </a:extLst>
          </p:cNvPr>
          <p:cNvSpPr txBox="1"/>
          <p:nvPr/>
        </p:nvSpPr>
        <p:spPr>
          <a:xfrm>
            <a:off x="5343393" y="2961941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438CAE-FE0D-A999-0D66-76E1531F1C2A}"/>
              </a:ext>
            </a:extLst>
          </p:cNvPr>
          <p:cNvSpPr txBox="1"/>
          <p:nvPr/>
        </p:nvSpPr>
        <p:spPr>
          <a:xfrm>
            <a:off x="5343393" y="3877880"/>
            <a:ext cx="5765684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Elabora una lista de 10 películas sobre ciencia ficción que pueda ver este fin de semana.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AC5350A-BC90-C425-F0D5-43B35B225988}"/>
              </a:ext>
            </a:extLst>
          </p:cNvPr>
          <p:cNvSpPr txBox="1"/>
          <p:nvPr/>
        </p:nvSpPr>
        <p:spPr>
          <a:xfrm>
            <a:off x="5343393" y="4810205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Contexto: Me gusta Interestelar y Star Wars.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A880475-1C44-8BAD-0911-80D2BFF4A61C}"/>
              </a:ext>
            </a:extLst>
          </p:cNvPr>
          <p:cNvSpPr txBox="1"/>
          <p:nvPr/>
        </p:nvSpPr>
        <p:spPr>
          <a:xfrm>
            <a:off x="5343393" y="5716401"/>
            <a:ext cx="5765684" cy="276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s-MX" sz="1200">
                <a:solidFill>
                  <a:schemeClr val="bg1"/>
                </a:solidFill>
              </a:rPr>
              <a:t>...</a:t>
            </a:r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84B5F47E-ECFC-ED33-79E6-D55D784CC9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26" y="6276927"/>
            <a:ext cx="421342" cy="4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29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AA18B655-521D-3039-BC99-37C386789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510" y="5830940"/>
            <a:ext cx="421342" cy="421342"/>
          </a:xfrm>
          <a:prstGeom prst="rect">
            <a:avLst/>
          </a:prstGeom>
        </p:spPr>
      </p:pic>
      <p:pic>
        <p:nvPicPr>
          <p:cNvPr id="3" name="Imagen 2" descr="Logotipo, Icono&#10;&#10;Descripción generada automáticamente">
            <a:extLst>
              <a:ext uri="{FF2B5EF4-FFF2-40B4-BE49-F238E27FC236}">
                <a16:creationId xmlns:a16="http://schemas.microsoft.com/office/drawing/2014/main" id="{D3CFEA38-229F-DDEA-60EB-8D343C2DB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571" y="159731"/>
            <a:ext cx="523220" cy="5232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FBD652D-7BB8-8FA7-6ADB-FF76D7A89C30}"/>
              </a:ext>
            </a:extLst>
          </p:cNvPr>
          <p:cNvSpPr txBox="1"/>
          <p:nvPr/>
        </p:nvSpPr>
        <p:spPr>
          <a:xfrm>
            <a:off x="1374556" y="3469476"/>
            <a:ext cx="9442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000" b="1">
                <a:solidFill>
                  <a:schemeClr val="bg1"/>
                </a:solidFill>
                <a:latin typeface="Montserrat" panose="00000500000000000000" pitchFamily="2" charset="0"/>
              </a:rPr>
              <a:t>ChatGPT+, plugins y DALLE-3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3054AE8-4402-965F-D0F2-C3AD084EB7FD}"/>
              </a:ext>
            </a:extLst>
          </p:cNvPr>
          <p:cNvSpPr/>
          <p:nvPr/>
        </p:nvSpPr>
        <p:spPr>
          <a:xfrm>
            <a:off x="5722266" y="2438604"/>
            <a:ext cx="747467" cy="7474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800" b="1"/>
              <a:t>6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6491B723-00A6-4480-4097-5D5E4ECCDEE4}"/>
              </a:ext>
            </a:extLst>
          </p:cNvPr>
          <p:cNvSpPr/>
          <p:nvPr/>
        </p:nvSpPr>
        <p:spPr>
          <a:xfrm rot="16200000">
            <a:off x="5885329" y="551329"/>
            <a:ext cx="421342" cy="121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56463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5917F1D-3C6A-C041-A148-039A4413EF7C}"/>
              </a:ext>
            </a:extLst>
          </p:cNvPr>
          <p:cNvSpPr/>
          <p:nvPr/>
        </p:nvSpPr>
        <p:spPr>
          <a:xfrm>
            <a:off x="128587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F9FF0B-5524-3809-9106-B71E4EFD48C7}"/>
              </a:ext>
            </a:extLst>
          </p:cNvPr>
          <p:cNvSpPr/>
          <p:nvPr/>
        </p:nvSpPr>
        <p:spPr>
          <a:xfrm>
            <a:off x="1477664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2B02E22-614D-6813-C6F2-6A7D3798C9F0}"/>
              </a:ext>
            </a:extLst>
          </p:cNvPr>
          <p:cNvSpPr/>
          <p:nvPr/>
        </p:nvSpPr>
        <p:spPr>
          <a:xfrm>
            <a:off x="128587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38CA219-9EC6-25F2-BCED-04581B94F85E}"/>
              </a:ext>
            </a:extLst>
          </p:cNvPr>
          <p:cNvSpPr/>
          <p:nvPr/>
        </p:nvSpPr>
        <p:spPr>
          <a:xfrm>
            <a:off x="1477664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BE82AC8-5089-5DDC-C420-8BC4DDC6F8E3}"/>
              </a:ext>
            </a:extLst>
          </p:cNvPr>
          <p:cNvSpPr/>
          <p:nvPr/>
        </p:nvSpPr>
        <p:spPr>
          <a:xfrm>
            <a:off x="2826741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EA26BE0-0D12-5BB7-A28F-58230371BE5F}"/>
              </a:ext>
            </a:extLst>
          </p:cNvPr>
          <p:cNvSpPr/>
          <p:nvPr/>
        </p:nvSpPr>
        <p:spPr>
          <a:xfrm>
            <a:off x="2826741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270B23FC-9968-3DC7-E29A-FDB9EA5D202F}"/>
              </a:ext>
            </a:extLst>
          </p:cNvPr>
          <p:cNvSpPr/>
          <p:nvPr/>
        </p:nvSpPr>
        <p:spPr>
          <a:xfrm>
            <a:off x="4175818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AD36959E-9D55-2AD2-5F72-6E4FC4980B7E}"/>
              </a:ext>
            </a:extLst>
          </p:cNvPr>
          <p:cNvSpPr/>
          <p:nvPr/>
        </p:nvSpPr>
        <p:spPr>
          <a:xfrm>
            <a:off x="5524895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528B9223-3085-F30A-761B-A174D26726CE}"/>
              </a:ext>
            </a:extLst>
          </p:cNvPr>
          <p:cNvSpPr/>
          <p:nvPr/>
        </p:nvSpPr>
        <p:spPr>
          <a:xfrm>
            <a:off x="4175818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1AA8B767-8AE9-7AD7-F4F9-F8BE8203E6A1}"/>
              </a:ext>
            </a:extLst>
          </p:cNvPr>
          <p:cNvSpPr/>
          <p:nvPr/>
        </p:nvSpPr>
        <p:spPr>
          <a:xfrm>
            <a:off x="5524895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FF3A4E6-58B4-B179-18D4-869801AB8DF9}"/>
              </a:ext>
            </a:extLst>
          </p:cNvPr>
          <p:cNvSpPr/>
          <p:nvPr/>
        </p:nvSpPr>
        <p:spPr>
          <a:xfrm>
            <a:off x="6873972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8433A8B6-86DA-4836-D6C4-B11AAEB54C72}"/>
              </a:ext>
            </a:extLst>
          </p:cNvPr>
          <p:cNvSpPr/>
          <p:nvPr/>
        </p:nvSpPr>
        <p:spPr>
          <a:xfrm>
            <a:off x="6873972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94D53643-5EC2-C3B4-2B47-E26982C9C080}"/>
              </a:ext>
            </a:extLst>
          </p:cNvPr>
          <p:cNvSpPr/>
          <p:nvPr/>
        </p:nvSpPr>
        <p:spPr>
          <a:xfrm>
            <a:off x="8223049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90E91A44-EDD9-3F9F-6449-CCEC585D18DF}"/>
              </a:ext>
            </a:extLst>
          </p:cNvPr>
          <p:cNvSpPr/>
          <p:nvPr/>
        </p:nvSpPr>
        <p:spPr>
          <a:xfrm>
            <a:off x="9572126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8D8FB6F-5999-A67C-F173-78B03E295613}"/>
              </a:ext>
            </a:extLst>
          </p:cNvPr>
          <p:cNvSpPr/>
          <p:nvPr/>
        </p:nvSpPr>
        <p:spPr>
          <a:xfrm>
            <a:off x="8223049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A2545CE-8941-F4C9-B8E6-3D1FA1AF73B6}"/>
              </a:ext>
            </a:extLst>
          </p:cNvPr>
          <p:cNvSpPr/>
          <p:nvPr/>
        </p:nvSpPr>
        <p:spPr>
          <a:xfrm>
            <a:off x="9572126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074F8EF1-D794-9DD5-2D65-84D5B08307B7}"/>
              </a:ext>
            </a:extLst>
          </p:cNvPr>
          <p:cNvSpPr/>
          <p:nvPr/>
        </p:nvSpPr>
        <p:spPr>
          <a:xfrm>
            <a:off x="10921206" y="128587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F7BDA5F3-8E3D-2664-0D04-6ADFBECA5FE3}"/>
              </a:ext>
            </a:extLst>
          </p:cNvPr>
          <p:cNvSpPr/>
          <p:nvPr/>
        </p:nvSpPr>
        <p:spPr>
          <a:xfrm>
            <a:off x="10921206" y="1494234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B001F3E8-E105-EF24-127D-9BCDFBC47EF5}"/>
              </a:ext>
            </a:extLst>
          </p:cNvPr>
          <p:cNvSpPr/>
          <p:nvPr/>
        </p:nvSpPr>
        <p:spPr>
          <a:xfrm>
            <a:off x="128587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065D74F7-13AF-598C-9661-AE22788717E0}"/>
              </a:ext>
            </a:extLst>
          </p:cNvPr>
          <p:cNvSpPr/>
          <p:nvPr/>
        </p:nvSpPr>
        <p:spPr>
          <a:xfrm>
            <a:off x="1477664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995B12D3-A91D-2465-E5A9-6F0E5999F1BF}"/>
              </a:ext>
            </a:extLst>
          </p:cNvPr>
          <p:cNvSpPr/>
          <p:nvPr/>
        </p:nvSpPr>
        <p:spPr>
          <a:xfrm>
            <a:off x="128587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A565E1E5-E283-AF27-1D6F-3333E07F7BC4}"/>
              </a:ext>
            </a:extLst>
          </p:cNvPr>
          <p:cNvSpPr/>
          <p:nvPr/>
        </p:nvSpPr>
        <p:spPr>
          <a:xfrm>
            <a:off x="1477664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336F3C9D-7F53-63BE-E608-F507C3B833A9}"/>
              </a:ext>
            </a:extLst>
          </p:cNvPr>
          <p:cNvSpPr/>
          <p:nvPr/>
        </p:nvSpPr>
        <p:spPr>
          <a:xfrm>
            <a:off x="2826741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0905CE2B-5290-B650-42E1-97F2FD8E5A2A}"/>
              </a:ext>
            </a:extLst>
          </p:cNvPr>
          <p:cNvSpPr/>
          <p:nvPr/>
        </p:nvSpPr>
        <p:spPr>
          <a:xfrm>
            <a:off x="2826741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9F1A4F80-8AD5-6DEE-76AF-186E94DE9FED}"/>
              </a:ext>
            </a:extLst>
          </p:cNvPr>
          <p:cNvSpPr/>
          <p:nvPr/>
        </p:nvSpPr>
        <p:spPr>
          <a:xfrm>
            <a:off x="4175818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62B8B1F6-7496-9D9B-B0BE-7027A830DBD3}"/>
              </a:ext>
            </a:extLst>
          </p:cNvPr>
          <p:cNvSpPr/>
          <p:nvPr/>
        </p:nvSpPr>
        <p:spPr>
          <a:xfrm>
            <a:off x="5524895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3A63661B-64DB-9FE9-BF0E-61C776357F68}"/>
              </a:ext>
            </a:extLst>
          </p:cNvPr>
          <p:cNvSpPr/>
          <p:nvPr/>
        </p:nvSpPr>
        <p:spPr>
          <a:xfrm>
            <a:off x="4175818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id="{A49EA8D8-605D-29D4-9388-51A458DBC4A1}"/>
              </a:ext>
            </a:extLst>
          </p:cNvPr>
          <p:cNvSpPr/>
          <p:nvPr/>
        </p:nvSpPr>
        <p:spPr>
          <a:xfrm>
            <a:off x="5524895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8E30EDC5-8497-8B21-0AFE-510A38AF64B5}"/>
              </a:ext>
            </a:extLst>
          </p:cNvPr>
          <p:cNvSpPr/>
          <p:nvPr/>
        </p:nvSpPr>
        <p:spPr>
          <a:xfrm>
            <a:off x="6873972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353011FA-5236-DBEB-F5FD-B44FF60E89BA}"/>
              </a:ext>
            </a:extLst>
          </p:cNvPr>
          <p:cNvSpPr/>
          <p:nvPr/>
        </p:nvSpPr>
        <p:spPr>
          <a:xfrm>
            <a:off x="6873972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62BBBB53-34F7-BED5-D05F-B88D261107D0}"/>
              </a:ext>
            </a:extLst>
          </p:cNvPr>
          <p:cNvSpPr/>
          <p:nvPr/>
        </p:nvSpPr>
        <p:spPr>
          <a:xfrm>
            <a:off x="8223049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F6C1022D-8DC2-4769-3741-078E2FF68FB2}"/>
              </a:ext>
            </a:extLst>
          </p:cNvPr>
          <p:cNvSpPr/>
          <p:nvPr/>
        </p:nvSpPr>
        <p:spPr>
          <a:xfrm>
            <a:off x="9572126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E2615E33-3BA0-771C-874A-EC7F275B44B2}"/>
              </a:ext>
            </a:extLst>
          </p:cNvPr>
          <p:cNvSpPr/>
          <p:nvPr/>
        </p:nvSpPr>
        <p:spPr>
          <a:xfrm>
            <a:off x="8223049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id="{8195B12D-A473-12AE-D98E-FA247729D161}"/>
              </a:ext>
            </a:extLst>
          </p:cNvPr>
          <p:cNvSpPr/>
          <p:nvPr/>
        </p:nvSpPr>
        <p:spPr>
          <a:xfrm>
            <a:off x="9572126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EE4DE220-01C4-21E5-B774-23E45165CF23}"/>
              </a:ext>
            </a:extLst>
          </p:cNvPr>
          <p:cNvSpPr/>
          <p:nvPr/>
        </p:nvSpPr>
        <p:spPr>
          <a:xfrm>
            <a:off x="10921206" y="2859881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id="{0226416A-BDB3-2A69-B14A-6A8471D26A81}"/>
              </a:ext>
            </a:extLst>
          </p:cNvPr>
          <p:cNvSpPr/>
          <p:nvPr/>
        </p:nvSpPr>
        <p:spPr>
          <a:xfrm>
            <a:off x="10921206" y="4225528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210923EA-C14B-4B1E-DB6E-A508996714C8}"/>
              </a:ext>
            </a:extLst>
          </p:cNvPr>
          <p:cNvSpPr/>
          <p:nvPr/>
        </p:nvSpPr>
        <p:spPr>
          <a:xfrm>
            <a:off x="128587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ED2EB757-6243-3F7C-426C-E0F4163493FA}"/>
              </a:ext>
            </a:extLst>
          </p:cNvPr>
          <p:cNvSpPr/>
          <p:nvPr/>
        </p:nvSpPr>
        <p:spPr>
          <a:xfrm>
            <a:off x="1477664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5F05B900-6221-D364-BCD5-1226A01AB0D7}"/>
              </a:ext>
            </a:extLst>
          </p:cNvPr>
          <p:cNvSpPr/>
          <p:nvPr/>
        </p:nvSpPr>
        <p:spPr>
          <a:xfrm>
            <a:off x="2826741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151D6B43-7D6A-A607-4B3E-2D3DA8B50329}"/>
              </a:ext>
            </a:extLst>
          </p:cNvPr>
          <p:cNvSpPr/>
          <p:nvPr/>
        </p:nvSpPr>
        <p:spPr>
          <a:xfrm>
            <a:off x="4175818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7" name="Rectángulo 66">
            <a:extLst>
              <a:ext uri="{FF2B5EF4-FFF2-40B4-BE49-F238E27FC236}">
                <a16:creationId xmlns:a16="http://schemas.microsoft.com/office/drawing/2014/main" id="{653E1C28-534F-E97D-FE29-EDE50E1D2419}"/>
              </a:ext>
            </a:extLst>
          </p:cNvPr>
          <p:cNvSpPr/>
          <p:nvPr/>
        </p:nvSpPr>
        <p:spPr>
          <a:xfrm>
            <a:off x="5524895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D8844509-ED0A-E8B6-7816-5ED27A5E1198}"/>
              </a:ext>
            </a:extLst>
          </p:cNvPr>
          <p:cNvSpPr/>
          <p:nvPr/>
        </p:nvSpPr>
        <p:spPr>
          <a:xfrm>
            <a:off x="6873972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C3A8B732-1B02-6ED8-40FD-3ECAE4A2FF5B}"/>
              </a:ext>
            </a:extLst>
          </p:cNvPr>
          <p:cNvSpPr/>
          <p:nvPr/>
        </p:nvSpPr>
        <p:spPr>
          <a:xfrm>
            <a:off x="8223049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C35DC5F5-C64D-89F9-A4F2-F428885E0FCF}"/>
              </a:ext>
            </a:extLst>
          </p:cNvPr>
          <p:cNvSpPr/>
          <p:nvPr/>
        </p:nvSpPr>
        <p:spPr>
          <a:xfrm>
            <a:off x="9572126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1" name="Rectángulo 70">
            <a:extLst>
              <a:ext uri="{FF2B5EF4-FFF2-40B4-BE49-F238E27FC236}">
                <a16:creationId xmlns:a16="http://schemas.microsoft.com/office/drawing/2014/main" id="{84DD110B-EA49-7ACF-8228-FB35FF787941}"/>
              </a:ext>
            </a:extLst>
          </p:cNvPr>
          <p:cNvSpPr/>
          <p:nvPr/>
        </p:nvSpPr>
        <p:spPr>
          <a:xfrm>
            <a:off x="10921206" y="5591175"/>
            <a:ext cx="1138238" cy="1138238"/>
          </a:xfrm>
          <a:prstGeom prst="rect">
            <a:avLst/>
          </a:prstGeom>
          <a:solidFill>
            <a:srgbClr val="1D1D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C9AFEE32-1FB4-D94A-3A03-8DBD4EF051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24839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rograma Excel 1a1">
      <a:dk1>
        <a:sysClr val="windowText" lastClr="000000"/>
      </a:dk1>
      <a:lt1>
        <a:sysClr val="window" lastClr="FFFFFF"/>
      </a:lt1>
      <a:dk2>
        <a:srgbClr val="002240"/>
      </a:dk2>
      <a:lt2>
        <a:srgbClr val="E7E6E6"/>
      </a:lt2>
      <a:accent1>
        <a:srgbClr val="412CE1"/>
      </a:accent1>
      <a:accent2>
        <a:srgbClr val="FC448A"/>
      </a:accent2>
      <a:accent3>
        <a:srgbClr val="3FCEFF"/>
      </a:accent3>
      <a:accent4>
        <a:srgbClr val="FFC000"/>
      </a:accent4>
      <a:accent5>
        <a:srgbClr val="5B9BD5"/>
      </a:accent5>
      <a:accent6>
        <a:srgbClr val="0BD5C2"/>
      </a:accent6>
      <a:hlink>
        <a:srgbClr val="412CE1"/>
      </a:hlink>
      <a:folHlink>
        <a:srgbClr val="2700B7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1/04/xmldsig-more#rsa-sha256"/>
    <Reference Type="http://www.w3.org/2000/09/xmldsig#Object" URI="#idPackageObject">
      <DigestMethod Algorithm="http://www.w3.org/2001/04/xmlenc#sha256"/>
      <DigestValue>eeiN57sQ8ajYo5FWwWK0UdKF2iVoMMwFien8aNzoT3Q=</DigestValue>
    </Reference>
    <Reference Type="http://www.w3.org/2000/09/xmldsig#Object" URI="#idOfficeObject">
      <DigestMethod Algorithm="http://www.w3.org/2001/04/xmlenc#sha256"/>
      <DigestValue>Piz30kSfcWPX4myVpIWX86kMw19FUmGfRwUL/BvJw84=</DigestValue>
    </Reference>
    <Reference Type="http://uri.etsi.org/01903#SignedProperties" URI="#idSignedProperties">
      <Transforms>
        <Transform Algorithm="http://www.w3.org/TR/2001/REC-xml-c14n-20010315"/>
      </Transforms>
      <DigestMethod Algorithm="http://www.w3.org/2001/04/xmlenc#sha256"/>
      <DigestValue>ZiIdbGf3PL5ei28o/R8JuxdezA2kvp5Mdc7gSDbBlMY=</DigestValue>
    </Reference>
  </SignedInfo>
  <SignatureValue>oS9aIFvkcp28xuJBtAi2nXo51qBp1pOxPACMAsyvI7K7bveY5HkzSUtm5cRlEtYIRP94OD+WdnsD
Vh5RM4Y+zSWHlqAk6n+dgxbIg8cRUVTrE+SM+xtETEN7Wbxj/LPWjrK/tu2Rrvyie7bpPzbISbrU
E1ub77RlWA+89t41+sknBr0ZPI7hhMy9d+gWw07crnYuz0S3dljDt7qHPAZCT2XIawoLu1xXh9Oc
wK2A4Z2qnvcYOoPz7acL+mg2PfWoE4l16FFp3fdAnzBZdnLLx6p+X3ivqZW8Mo/qWVr8oWF6OiMF
Alno2C07XaWk3IGT6/jPYxpWUixYicXpGyVUyQ==</SignatureValue>
  <KeyInfo>
    <X509Data>
      <X509Certificate>MIID8jCCAtqgAwIBAgIQGwwSc9dY97ZJ5L/t0CimZTANBgkqhkiG9w0BAQsFADB4MXYwEQYKCZImiZPyLGQBGRYDbmV0MBUGCgmSJomT8ixkARkWB3dpbmRvd3MwHQYDVQQDExZNUy1Pcmdhbml6YXRpb24tQWNjZXNzMCsGA1UECxMkODJkYmFjYTQtM2U4MS00NmNhLTljNzMtMDk1MGMxZWFjYTk3MB4XDTIxMDQyMTAzMTEwMVoXDTMxMDQyMTAzNDEwMVowLzEtMCsGA1UEAxMkOWE5Y2M1MDQtNmU3Mi00ZDg5LWI5OTUtN2U3NWE0MGMxNmM1MIIBIjANBgkqhkiG9w0BAQEFAAOCAQ8AMIIBCgKCAQEAqxOzn5YhA/X1jk/jKBRIatXgwfxaJ1SoqawzOL5MjVQeUU/MMTvRw0sredmTa8pz1rHiBpwSxwz1U+jcS0bOEVEkr60uhXcwQ+Fq3wfxmq/z1ntyKvPH+601ZGTquaxmm8bsCeGlJHi8dJ8YTac35bh4Fu20TH3r3eR/H4kmUHXgaPbGxdjro9X+f6mJ+qyzh0gaLpIjTxyguwA/Eif5WMoozwCQWKMrRFuO3J/CwxGTiqQD6CiYl9VoZl/VVsWDtcXMuQrGR3OpwRND4Lswtnx2DenVmuwyezVVPyX/N+dJPgOp2H1uRzTLquGNzTT4aNvOu982w7/3bHqYT+hRrQIDAQABo4HAMIG9MAwGA1UdEwEB/wQCMAAwFgYDVR0lAQH/BAwwCgYIKwYBBQUHAwIwIgYLKoZIhvcUAQWCHAIEEwSBEATFnJpybolNuZV+daQMFsUwIgYLKoZIhvcUAQWCHAMEEwSBEPbXSN59aHFGuEriAbsE154wIgYLKoZIhvcUAQWCHAUEEwSBEHmae3GRG6tBpvelebRqm0EwFAYLKoZIhvcUAQWCHAgEBQSBAlNBMBMGCyqGSIb3FAEFghwHBAQEgQEwMA0GCSqGSIb3DQEBCwUAA4IBAQAQ3e3nxEOTlAOPJL2A7Xf6eBHB2wQkhOHDOBOidd7IyoOeSpNobqTAebz9nYFYk77xWNz1p06OGzFj7UUsslEUtnQxL1MbbiRdgTzKEbiTTkLXo79TOAfpjRAz7fVFXl1s1u0i0dsKGQPFYqJOo+j2bZgS7aQOUJjLiMNawpxkOER6abJzINrrEzhrTfE6ef+TfNIR4jSnWRSHO9LlWdPJKyYrx1PPv7OndXg1/gxCM9ow1Nxb7rbrAePMV6sTmgNfyXHNEvkLleo816qu3mIRqptP/j29v+gckhhVKw81DckU+8ce8FWHrIphIj6rOCyaYInNeBdVRD5ZRnsYGy3R</X509Certificate>
    </X509Data>
  </KeyInfo>
  <Object Id="idPackageObject">
    <Manifest>
      <Reference URI="/_rels/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ZA0yc/xO3JTsFCHnkGRYT0tE9b7806O9EDnxF1WjyYo=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6"/>
            <mdssi:RelationshipReference xmlns:mdssi="http://schemas.openxmlformats.org/package/2006/digital-signature" SourceId="rId39"/>
            <mdssi:RelationshipReference xmlns:mdssi="http://schemas.openxmlformats.org/package/2006/digital-signature" SourceId="rId21"/>
            <mdssi:RelationshipReference xmlns:mdssi="http://schemas.openxmlformats.org/package/2006/digital-signature" SourceId="rId34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5"/>
            <mdssi:RelationshipReference xmlns:mdssi="http://schemas.openxmlformats.org/package/2006/digital-signature" SourceId="rId33"/>
            <mdssi:RelationshipReference xmlns:mdssi="http://schemas.openxmlformats.org/package/2006/digital-signature" SourceId="rId38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  <mdssi:RelationshipReference xmlns:mdssi="http://schemas.openxmlformats.org/package/2006/digital-signature" SourceId="rId29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32"/>
            <mdssi:RelationshipReference xmlns:mdssi="http://schemas.openxmlformats.org/package/2006/digital-signature" SourceId="rId37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28"/>
            <mdssi:RelationshipReference xmlns:mdssi="http://schemas.openxmlformats.org/package/2006/digital-signature" SourceId="rId36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31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27"/>
            <mdssi:RelationshipReference xmlns:mdssi="http://schemas.openxmlformats.org/package/2006/digital-signature" SourceId="rId30"/>
            <mdssi:RelationshipReference xmlns:mdssi="http://schemas.openxmlformats.org/package/2006/digital-signature" SourceId="rId35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</Transform>
          <Transform Algorithm="http://www.w3.org/TR/2001/REC-xml-c14n-20010315"/>
        </Transforms>
        <DigestMethod Algorithm="http://www.w3.org/2001/04/xmlenc#sha256"/>
        <DigestValue>6aV+bSyEAHLU9CvHQaSUIF0YPbWe8lbx38eL4ZChdok=</DigestValue>
      </Reference>
      <Reference URI="/ppt/media/image1.png?ContentType=image/png">
        <DigestMethod Algorithm="http://www.w3.org/2001/04/xmlenc#sha256"/>
        <DigestValue>p35CHOExfRujTuA7kUhWztThHxmkmCM8o4MIzgPhm6E=</DigestValue>
      </Reference>
      <Reference URI="/ppt/media/image10.png?ContentType=image/png">
        <DigestMethod Algorithm="http://www.w3.org/2001/04/xmlenc#sha256"/>
        <DigestValue>Di9vy+h/YbwBrmniOsmf6j1Wa+cULdhdJkcbhYufBjc=</DigestValue>
      </Reference>
      <Reference URI="/ppt/media/image2.png?ContentType=image/png">
        <DigestMethod Algorithm="http://www.w3.org/2001/04/xmlenc#sha256"/>
        <DigestValue>rWZmgOoXYMA/ZsDPlcdJ0Zy5Ygwotd0BLEj6OxcTXhM=</DigestValue>
      </Reference>
      <Reference URI="/ppt/media/image3.png?ContentType=image/png">
        <DigestMethod Algorithm="http://www.w3.org/2001/04/xmlenc#sha256"/>
        <DigestValue>MbpHJfdh/ir8a1/VrhQOBMQ3/7E+dBAK1rmvxa7IdE0=</DigestValue>
      </Reference>
      <Reference URI="/ppt/media/image4.png?ContentType=image/png">
        <DigestMethod Algorithm="http://www.w3.org/2001/04/xmlenc#sha256"/>
        <DigestValue>4J8OH2O7NrBgmhlhGmdnkbOHRTqMWimXZITfpYr1uZI=</DigestValue>
      </Reference>
      <Reference URI="/ppt/media/image5.png?ContentType=image/png">
        <DigestMethod Algorithm="http://www.w3.org/2001/04/xmlenc#sha256"/>
        <DigestValue>2QGcttoLTX7xIJSv+3HpUcnU7GlJY0E374fiwX/451w=</DigestValue>
      </Reference>
      <Reference URI="/ppt/media/image6.jpg?ContentType=image/jpeg">
        <DigestMethod Algorithm="http://www.w3.org/2001/04/xmlenc#sha256"/>
        <DigestValue>3n0eUP/oBw3HdSz+Zn94pBg3/SOEHh39TpAMon7XcdU=</DigestValue>
      </Reference>
      <Reference URI="/ppt/media/image7.png?ContentType=image/png">
        <DigestMethod Algorithm="http://www.w3.org/2001/04/xmlenc#sha256"/>
        <DigestValue>+mHshlOz70Q9oRZpp8Xmu0eMhqahujrW7Zh7O6iGdcg=</DigestValue>
      </Reference>
      <Reference URI="/ppt/media/image8.png?ContentType=image/png">
        <DigestMethod Algorithm="http://www.w3.org/2001/04/xmlenc#sha256"/>
        <DigestValue>dSuiIPuZkKkvb3vfsVn7jsjbifoRLiaKzC0c6G/diFM=</DigestValue>
      </Reference>
      <Reference URI="/ppt/media/image9.png?ContentType=image/png">
        <DigestMethod Algorithm="http://www.w3.org/2001/04/xmlenc#sha256"/>
        <DigestValue>Y64BE9BWd9R+DGzdJ0uGZ8XOIz+sTcrA1LjqlkIHrD8=</DigestValue>
      </Reference>
      <Reference URI="/ppt/notesMasters/_rels/notesMaster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/7uK4nOrjCm8I3MzWhp7br2N1LX5670v4kFsav/hBR0=</DigestValue>
      </Reference>
      <Reference URI="/ppt/notesMasters/notesMaster1.xml?ContentType=application/vnd.openxmlformats-officedocument.presentationml.notesMaster+xml">
        <DigestMethod Algorithm="http://www.w3.org/2001/04/xmlenc#sha256"/>
        <DigestValue>tpf3qunseA7WkQW8T7BWfDZ4gc2BetJHWh/zuE4ulIg=</DigestValue>
      </Reference>
      <Reference URI="/ppt/notesSlides/_rels/notesSlide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9wTHvE6ZN/xvJrAG6D1pCq6vnFSQ4LhGR6Qfw5OsLF8=</DigestValue>
      </Reference>
      <Reference URI="/ppt/notesSlides/_rels/notesSlide1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MtZtQSBebPm6D6W+ToEUhPQ2i5YEmsBx/1d5A5K47/A=</DigestValue>
      </Reference>
      <Reference URI="/ppt/notesSlides/_rels/notesSlide1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5ml6lPEfIXKvIooNILmulborvv6c8/pTdR+GFfG2gyM=</DigestValue>
      </Reference>
      <Reference URI="/ppt/notesSlides/_rels/notesSlide1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VLNaV+o50gKe0P8OXoiV/yuPNjkOUq1P2pyCC1Esrx4=</DigestValue>
      </Reference>
      <Reference URI="/ppt/notesSlides/_rels/notesSlide1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mUGCtgSVj6b7Yos8oVJ3z2wQZIq9nWG+dUNxGmSKwQI=</DigestValue>
      </Reference>
      <Reference URI="/ppt/notesSlides/_rels/notesSlide1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07i/d5H+TMjpFUtOZ/iIQpNGCMBVMmmn0IlYjlcaDUU=</DigestValue>
      </Reference>
      <Reference URI="/ppt/notesSlides/_rels/notesSlide1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3Vu5lrpp3Q5f39dXJxCFCbwRWfIoL59w8wNTMNWxeUo=</DigestValue>
      </Reference>
      <Reference URI="/ppt/notesSlides/_rels/notesSlide1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qAhTmNYwx+xyN/dLaEnpwBTY9AcU4mu8++Nzi6LHk1s=</DigestValue>
      </Reference>
      <Reference URI="/ppt/notesSlides/_rels/notesSlide1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YzaJgsaDgvGhRaFSb1E695U4ltDTfniBUm7Gddzjibo=</DigestValue>
      </Reference>
      <Reference URI="/ppt/notesSlides/_rels/notesSlide1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TBfn2h3Vn35SKPsDVnRgGPHEQMcPhXmGFa99ta03Y18=</DigestValue>
      </Reference>
      <Reference URI="/ppt/notesSlides/_rels/notesSlide1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ihQ5+dt5OgH17TLYuLPbLMQBxOLXhES5/k4M9Hvj6Bs=</DigestValue>
      </Reference>
      <Reference URI="/ppt/notesSlides/_rels/notesSlide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AgAgNVMcvWd5J7b5DC+SX7VqNVGiqM5+3R55bsMMkm4=</DigestValue>
      </Reference>
      <Reference URI="/ppt/notesSlides/_rels/notesSlide2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obFBTCb2NB7OwPiwEKSRyXTjRUCdV3fdwlW20G5Dc6A=</DigestValue>
      </Reference>
      <Reference URI="/ppt/notesSlides/_rels/notesSlide2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59/QlG4BApfFQsDhnWqTssSirjBCTRsXzfuSC5EL4Fc=</DigestValue>
      </Reference>
      <Reference URI="/ppt/notesSlides/_rels/notesSlide2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ERoXCVgJoyK9NbTaKKj3j3lsJjOewjQj0Hpaq3mW1lc=</DigestValue>
      </Reference>
      <Reference URI="/ppt/notesSlides/_rels/notesSlide2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jFniGvVtA0NSLNI24q2r1LBr6WcXEvqP9rRbsxiSG+M=</DigestValue>
      </Reference>
      <Reference URI="/ppt/notesSlides/_rels/notesSlide2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1BPyxV6TIsv5NtdZK1om2m/RRp1hV/nvbBALZDOKFX8=</DigestValue>
      </Reference>
      <Reference URI="/ppt/notesSlides/_rels/notesSlide2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D8tyBQjvU+Q5thsQmy3m+/ofh38IpbSB5zSCD0wa9Zk=</DigestValue>
      </Reference>
      <Reference URI="/ppt/notesSlides/_rels/notesSlide2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yhjGUjt8ajV5Zd6z9pbrpn4/WE7rgXZzOyPe5QYJOro=</DigestValue>
      </Reference>
      <Reference URI="/ppt/notesSlides/_rels/notesSlide2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i+FrAvxhHT3cCNFbBxD2H3L57k+hxd67gErQe5vuJ6U=</DigestValue>
      </Reference>
      <Reference URI="/ppt/notesSlides/_rels/notesSlide2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s8g/ZC/uqsf/IBoj9/VN+fZUAehwA6omrEUOQxhQkkY=</DigestValue>
      </Reference>
      <Reference URI="/ppt/notesSlides/_rels/notesSlide2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WFHvhRmtKCpfkeSadLvgekzdbahW5E/SVw/MPVz6XAA=</DigestValue>
      </Reference>
      <Reference URI="/ppt/notesSlides/_rels/notesSlide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Qbx2/kUayG2sCMVMUwisSjX4qdyqAkLD84NiRqLoxLo=</DigestValue>
      </Reference>
      <Reference URI="/ppt/notesSlides/_rels/notesSlide3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HWwDitQWX70j1vQnQqYdij8ask0bnJI7tuLDmUCfi8A=</DigestValue>
      </Reference>
      <Reference URI="/ppt/notesSlides/_rels/notesSlide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YK8FxVa1xWFgO62UR8D0Bkb7JpzP+2+6Tgu117aVP8Q=</DigestValue>
      </Reference>
      <Reference URI="/ppt/notesSlides/_rels/notesSlide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Jlylh7j4/cTmIDMP3aOpMgUeDyTZLdst5XVax+AWNWI=</DigestValue>
      </Reference>
      <Reference URI="/ppt/notesSlides/_rels/notesSlide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QnksgCoEn+kNlfsDtZNCvnOpdRQA8EFa433/xc5jmhU=</DigestValue>
      </Reference>
      <Reference URI="/ppt/notesSlides/_rels/notesSlide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vxrj2MU/FQYGDSpoOIJiD+wrhH3ySJct3C+lC2ORnNk=</DigestValue>
      </Reference>
      <Reference URI="/ppt/notesSlides/_rels/notesSlide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t4SrMhMGRArfvjxb5hkqoXSGY/GrV7viGGNv3Y3DvzA=</DigestValue>
      </Reference>
      <Reference URI="/ppt/notesSlides/_rels/notesSlide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LJD9r9ApfNJxBHgU6wW19C3I+pz+O9CG3OLlv5yKNCA=</DigestValue>
      </Reference>
      <Reference URI="/ppt/notesSlides/notesSlide1.xml?ContentType=application/vnd.openxmlformats-officedocument.presentationml.notesSlide+xml">
        <DigestMethod Algorithm="http://www.w3.org/2001/04/xmlenc#sha256"/>
        <DigestValue>6ipjC91FhV73H1PNl8HHz1hThQgt+Q6WPs8BWrIQMUI=</DigestValue>
      </Reference>
      <Reference URI="/ppt/notesSlides/notesSlide10.xml?ContentType=application/vnd.openxmlformats-officedocument.presentationml.notesSlide+xml">
        <DigestMethod Algorithm="http://www.w3.org/2001/04/xmlenc#sha256"/>
        <DigestValue>F0BXBiRq96OrnCt1riCy9lbdGjjnpEKGF8VpW0jJQYk=</DigestValue>
      </Reference>
      <Reference URI="/ppt/notesSlides/notesSlide11.xml?ContentType=application/vnd.openxmlformats-officedocument.presentationml.notesSlide+xml">
        <DigestMethod Algorithm="http://www.w3.org/2001/04/xmlenc#sha256"/>
        <DigestValue>ernPl9FW2BlhcZLxaxsZxVWjV/Wq9QkITtVynO6lUBg=</DigestValue>
      </Reference>
      <Reference URI="/ppt/notesSlides/notesSlide12.xml?ContentType=application/vnd.openxmlformats-officedocument.presentationml.notesSlide+xml">
        <DigestMethod Algorithm="http://www.w3.org/2001/04/xmlenc#sha256"/>
        <DigestValue>BGAo55sOIFhD0/QdmoL72PXjJkybLnDoMV+yjfwPMy4=</DigestValue>
      </Reference>
      <Reference URI="/ppt/notesSlides/notesSlide13.xml?ContentType=application/vnd.openxmlformats-officedocument.presentationml.notesSlide+xml">
        <DigestMethod Algorithm="http://www.w3.org/2001/04/xmlenc#sha256"/>
        <DigestValue>eaBpt3q+5bLRwTQuvsnTTY8zfyNZM6D1uoJmYyYMa1Q=</DigestValue>
      </Reference>
      <Reference URI="/ppt/notesSlides/notesSlide14.xml?ContentType=application/vnd.openxmlformats-officedocument.presentationml.notesSlide+xml">
        <DigestMethod Algorithm="http://www.w3.org/2001/04/xmlenc#sha256"/>
        <DigestValue>3lo8j+4IY+TcuFDJXi1RVFsxditJkYVnHQD/xRd5rwQ=</DigestValue>
      </Reference>
      <Reference URI="/ppt/notesSlides/notesSlide15.xml?ContentType=application/vnd.openxmlformats-officedocument.presentationml.notesSlide+xml">
        <DigestMethod Algorithm="http://www.w3.org/2001/04/xmlenc#sha256"/>
        <DigestValue>o1buiYI9MJIBOtO4k4bHT5B6Vzu92ecA4pAkMLEXLs8=</DigestValue>
      </Reference>
      <Reference URI="/ppt/notesSlides/notesSlide16.xml?ContentType=application/vnd.openxmlformats-officedocument.presentationml.notesSlide+xml">
        <DigestMethod Algorithm="http://www.w3.org/2001/04/xmlenc#sha256"/>
        <DigestValue>U4Ut5SJUmb2a5aGyu7h8XiN3PI0LWgEfcfuDxBw966g=</DigestValue>
      </Reference>
      <Reference URI="/ppt/notesSlides/notesSlide17.xml?ContentType=application/vnd.openxmlformats-officedocument.presentationml.notesSlide+xml">
        <DigestMethod Algorithm="http://www.w3.org/2001/04/xmlenc#sha256"/>
        <DigestValue>Pzv95I3ACw5MAPurOV/SK/NFCRRFrXnvvEBJObeVrk8=</DigestValue>
      </Reference>
      <Reference URI="/ppt/notesSlides/notesSlide18.xml?ContentType=application/vnd.openxmlformats-officedocument.presentationml.notesSlide+xml">
        <DigestMethod Algorithm="http://www.w3.org/2001/04/xmlenc#sha256"/>
        <DigestValue>Ehrf5zmVd7kRp4nTz/LRcMN4F55t2GZLHeVjIPQFVVU=</DigestValue>
      </Reference>
      <Reference URI="/ppt/notesSlides/notesSlide19.xml?ContentType=application/vnd.openxmlformats-officedocument.presentationml.notesSlide+xml">
        <DigestMethod Algorithm="http://www.w3.org/2001/04/xmlenc#sha256"/>
        <DigestValue>jQv03D3BUS77AUTtYk9+s6iLUtTne9bsYqEd7GM6nG8=</DigestValue>
      </Reference>
      <Reference URI="/ppt/notesSlides/notesSlide2.xml?ContentType=application/vnd.openxmlformats-officedocument.presentationml.notesSlide+xml">
        <DigestMethod Algorithm="http://www.w3.org/2001/04/xmlenc#sha256"/>
        <DigestValue>9JQKaIf7AjXYTO+sqnIQUFkO9zV+4SoV6pjxBn/9YqA=</DigestValue>
      </Reference>
      <Reference URI="/ppt/notesSlides/notesSlide20.xml?ContentType=application/vnd.openxmlformats-officedocument.presentationml.notesSlide+xml">
        <DigestMethod Algorithm="http://www.w3.org/2001/04/xmlenc#sha256"/>
        <DigestValue>vYIr2PDiv23wtVXMf9uoHdZ+5nAUaHN9FTLwgwV6iK8=</DigestValue>
      </Reference>
      <Reference URI="/ppt/notesSlides/notesSlide21.xml?ContentType=application/vnd.openxmlformats-officedocument.presentationml.notesSlide+xml">
        <DigestMethod Algorithm="http://www.w3.org/2001/04/xmlenc#sha256"/>
        <DigestValue>IlsD7T1rL9FxE478XJjOsJqWWMYPkX/BZ7tHRuWWodc=</DigestValue>
      </Reference>
      <Reference URI="/ppt/notesSlides/notesSlide22.xml?ContentType=application/vnd.openxmlformats-officedocument.presentationml.notesSlide+xml">
        <DigestMethod Algorithm="http://www.w3.org/2001/04/xmlenc#sha256"/>
        <DigestValue>D1xl5x9hJua8ytuDzrFgNYVX5TuRFeWPAPdAyoDfsnA=</DigestValue>
      </Reference>
      <Reference URI="/ppt/notesSlides/notesSlide23.xml?ContentType=application/vnd.openxmlformats-officedocument.presentationml.notesSlide+xml">
        <DigestMethod Algorithm="http://www.w3.org/2001/04/xmlenc#sha256"/>
        <DigestValue>uBI4pt2tTpWRfOqAle1hi3OGCVcd6xHnhD278RthHfc=</DigestValue>
      </Reference>
      <Reference URI="/ppt/notesSlides/notesSlide24.xml?ContentType=application/vnd.openxmlformats-officedocument.presentationml.notesSlide+xml">
        <DigestMethod Algorithm="http://www.w3.org/2001/04/xmlenc#sha256"/>
        <DigestValue>DNOGtInFfJc4ibo+EtQj/lni/Svvp4WNq5FML9hQ7mo=</DigestValue>
      </Reference>
      <Reference URI="/ppt/notesSlides/notesSlide25.xml?ContentType=application/vnd.openxmlformats-officedocument.presentationml.notesSlide+xml">
        <DigestMethod Algorithm="http://www.w3.org/2001/04/xmlenc#sha256"/>
        <DigestValue>LldS94GzSeglVzxWrXyLigRviX6NId6R8RtCNNA1bkU=</DigestValue>
      </Reference>
      <Reference URI="/ppt/notesSlides/notesSlide26.xml?ContentType=application/vnd.openxmlformats-officedocument.presentationml.notesSlide+xml">
        <DigestMethod Algorithm="http://www.w3.org/2001/04/xmlenc#sha256"/>
        <DigestValue>xQEU9j6ZlDeHML83i2SUT45E80hcqsuRKq/lR+HpCMk=</DigestValue>
      </Reference>
      <Reference URI="/ppt/notesSlides/notesSlide27.xml?ContentType=application/vnd.openxmlformats-officedocument.presentationml.notesSlide+xml">
        <DigestMethod Algorithm="http://www.w3.org/2001/04/xmlenc#sha256"/>
        <DigestValue>U96neP2qi80bS7n+lEsy6ncDcsayaRvSX1zw0n+9ZmQ=</DigestValue>
      </Reference>
      <Reference URI="/ppt/notesSlides/notesSlide28.xml?ContentType=application/vnd.openxmlformats-officedocument.presentationml.notesSlide+xml">
        <DigestMethod Algorithm="http://www.w3.org/2001/04/xmlenc#sha256"/>
        <DigestValue>KkKYP+RHWN7/BURodnhSaDkg/3j1FvNss4+o3TYWros=</DigestValue>
      </Reference>
      <Reference URI="/ppt/notesSlides/notesSlide29.xml?ContentType=application/vnd.openxmlformats-officedocument.presentationml.notesSlide+xml">
        <DigestMethod Algorithm="http://www.w3.org/2001/04/xmlenc#sha256"/>
        <DigestValue>FYck0zvDG1RUgNZ8e3pKfdci5Hu5tl15UjrnLdtBBTA=</DigestValue>
      </Reference>
      <Reference URI="/ppt/notesSlides/notesSlide3.xml?ContentType=application/vnd.openxmlformats-officedocument.presentationml.notesSlide+xml">
        <DigestMethod Algorithm="http://www.w3.org/2001/04/xmlenc#sha256"/>
        <DigestValue>5am0eZaXncCXLefJp1p/qOY7OdAz/GJazeCRnp4jbAw=</DigestValue>
      </Reference>
      <Reference URI="/ppt/notesSlides/notesSlide30.xml?ContentType=application/vnd.openxmlformats-officedocument.presentationml.notesSlide+xml">
        <DigestMethod Algorithm="http://www.w3.org/2001/04/xmlenc#sha256"/>
        <DigestValue>r0wkgI/PrqO7c3C+nwhok/B1R27b8yO5rtwFSZdq+IE=</DigestValue>
      </Reference>
      <Reference URI="/ppt/notesSlides/notesSlide4.xml?ContentType=application/vnd.openxmlformats-officedocument.presentationml.notesSlide+xml">
        <DigestMethod Algorithm="http://www.w3.org/2001/04/xmlenc#sha256"/>
        <DigestValue>DgBN5MtYu0fDbI48dgbn/v39O3dZtTkB/3HawlOqkuQ=</DigestValue>
      </Reference>
      <Reference URI="/ppt/notesSlides/notesSlide5.xml?ContentType=application/vnd.openxmlformats-officedocument.presentationml.notesSlide+xml">
        <DigestMethod Algorithm="http://www.w3.org/2001/04/xmlenc#sha256"/>
        <DigestValue>OLW1mLmzlC+qj12igpk/91dLEHWhfn6iZ4shsZqxnKU=</DigestValue>
      </Reference>
      <Reference URI="/ppt/notesSlides/notesSlide6.xml?ContentType=application/vnd.openxmlformats-officedocument.presentationml.notesSlide+xml">
        <DigestMethod Algorithm="http://www.w3.org/2001/04/xmlenc#sha256"/>
        <DigestValue>ZsCMx8qzpiczbibrSTKu1zJMyvha+qhfycZOYxRDWNE=</DigestValue>
      </Reference>
      <Reference URI="/ppt/notesSlides/notesSlide7.xml?ContentType=application/vnd.openxmlformats-officedocument.presentationml.notesSlide+xml">
        <DigestMethod Algorithm="http://www.w3.org/2001/04/xmlenc#sha256"/>
        <DigestValue>a50sSgJoXR+BFgrMcH+DucdZVeRghj0TAvQ0kZvMdS8=</DigestValue>
      </Reference>
      <Reference URI="/ppt/notesSlides/notesSlide8.xml?ContentType=application/vnd.openxmlformats-officedocument.presentationml.notesSlide+xml">
        <DigestMethod Algorithm="http://www.w3.org/2001/04/xmlenc#sha256"/>
        <DigestValue>4WsfxW5hxA4SqTMTrW9Nvz1DDykaT4bIwVDJy8dN078=</DigestValue>
      </Reference>
      <Reference URI="/ppt/notesSlides/notesSlide9.xml?ContentType=application/vnd.openxmlformats-officedocument.presentationml.notesSlide+xml">
        <DigestMethod Algorithm="http://www.w3.org/2001/04/xmlenc#sha256"/>
        <DigestValue>KuDLD3z/M0Ydfq+4ySqRPNw6EL4kAWwFKr90hvlPugo=</DigestValue>
      </Reference>
      <Reference URI="/ppt/presentation.xml?ContentType=application/vnd.openxmlformats-officedocument.presentationml.presentation.main+xml">
        <DigestMethod Algorithm="http://www.w3.org/2001/04/xmlenc#sha256"/>
        <DigestValue>e/hFWKyA46zITyvBULEJnMqmj8H36i5r2cWJ2A1mQSY=</DigestValue>
      </Reference>
      <Reference URI="/ppt/presProps.xml?ContentType=application/vnd.openxmlformats-officedocument.presentationml.presProps+xml">
        <DigestMethod Algorithm="http://www.w3.org/2001/04/xmlenc#sha256"/>
        <DigestValue>gqrEJfATWLxwcPuvBCBGYwkGdKZUq7v+jBVw54vA2CU=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FfOTYs5qPsP9kqr29v088r9Qteu7RHAHwl1tK5oOaCM=</DigestValue>
      </Reference>
      <Reference URI="/ppt/slideLayouts/slideLayout1.xml?ContentType=application/vnd.openxmlformats-officedocument.presentationml.slideLayout+xml">
        <DigestMethod Algorithm="http://www.w3.org/2001/04/xmlenc#sha256"/>
        <DigestValue>vNax7GO6tHecGzFO6gzwFKmKid7jCPoR68r4LrYFxhE=</DigestValue>
      </Reference>
      <Reference URI="/ppt/slideLayouts/slideLayout10.xml?ContentType=application/vnd.openxmlformats-officedocument.presentationml.slideLayout+xml">
        <DigestMethod Algorithm="http://www.w3.org/2001/04/xmlenc#sha256"/>
        <DigestValue>sAYRTPrswYEzBbUdn3qJu12OIYCgOExrhnBHfOSpcw4=</DigestValue>
      </Reference>
      <Reference URI="/ppt/slideLayouts/slideLayout11.xml?ContentType=application/vnd.openxmlformats-officedocument.presentationml.slideLayout+xml">
        <DigestMethod Algorithm="http://www.w3.org/2001/04/xmlenc#sha256"/>
        <DigestValue>Flb6eBBzX9RA1K9883cvJrrG1BPtLTaFVmJh0WxFSmU=</DigestValue>
      </Reference>
      <Reference URI="/ppt/slideLayouts/slideLayout2.xml?ContentType=application/vnd.openxmlformats-officedocument.presentationml.slideLayout+xml">
        <DigestMethod Algorithm="http://www.w3.org/2001/04/xmlenc#sha256"/>
        <DigestValue>KHdhoY+LBmNnNwDEbibBJbbOMrz/QtLg+JVp9R6n4YQ=</DigestValue>
      </Reference>
      <Reference URI="/ppt/slideLayouts/slideLayout3.xml?ContentType=application/vnd.openxmlformats-officedocument.presentationml.slideLayout+xml">
        <DigestMethod Algorithm="http://www.w3.org/2001/04/xmlenc#sha256"/>
        <DigestValue>gitayHor72zFplSgqqb4Ug+c4et6f9Pb1F4W0DC3cpQ=</DigestValue>
      </Reference>
      <Reference URI="/ppt/slideLayouts/slideLayout4.xml?ContentType=application/vnd.openxmlformats-officedocument.presentationml.slideLayout+xml">
        <DigestMethod Algorithm="http://www.w3.org/2001/04/xmlenc#sha256"/>
        <DigestValue>wR1udErGaGhDtdfVQCkTTBdOMjTa6AQ3wyxJaHGZImY=</DigestValue>
      </Reference>
      <Reference URI="/ppt/slideLayouts/slideLayout5.xml?ContentType=application/vnd.openxmlformats-officedocument.presentationml.slideLayout+xml">
        <DigestMethod Algorithm="http://www.w3.org/2001/04/xmlenc#sha256"/>
        <DigestValue>L+DJ1raiQ0GUE1bH6qXYo7uLlZG3l46xZ1Q9rvD9o/o=</DigestValue>
      </Reference>
      <Reference URI="/ppt/slideLayouts/slideLayout6.xml?ContentType=application/vnd.openxmlformats-officedocument.presentationml.slideLayout+xml">
        <DigestMethod Algorithm="http://www.w3.org/2001/04/xmlenc#sha256"/>
        <DigestValue>JSoUqB6L8FrT8OdnZuQOkN0oql30WpHfasc2hV9aOwQ=</DigestValue>
      </Reference>
      <Reference URI="/ppt/slideLayouts/slideLayout7.xml?ContentType=application/vnd.openxmlformats-officedocument.presentationml.slideLayout+xml">
        <DigestMethod Algorithm="http://www.w3.org/2001/04/xmlenc#sha256"/>
        <DigestValue>n12DVO2e6e+Xy8ZlxAP+1FyQ9GxxRRwTl0ElWbV6PsM=</DigestValue>
      </Reference>
      <Reference URI="/ppt/slideLayouts/slideLayout8.xml?ContentType=application/vnd.openxmlformats-officedocument.presentationml.slideLayout+xml">
        <DigestMethod Algorithm="http://www.w3.org/2001/04/xmlenc#sha256"/>
        <DigestValue>jieUlLC6QtdAwb+xNJKQbyRHOrh4YHKSIspQFoj5yPM=</DigestValue>
      </Reference>
      <Reference URI="/ppt/slideLayouts/slideLayout9.xml?ContentType=application/vnd.openxmlformats-officedocument.presentationml.slideLayout+xml">
        <DigestMethod Algorithm="http://www.w3.org/2001/04/xmlenc#sha256"/>
        <DigestValue>2fz/4QEMXvIHxLIAfgWJqc+UHsXjAsZ83zeno7DD0v8=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</Transform>
          <Transform Algorithm="http://www.w3.org/TR/2001/REC-xml-c14n-20010315"/>
        </Transforms>
        <DigestMethod Algorithm="http://www.w3.org/2001/04/xmlenc#sha256"/>
        <DigestValue>4+hXJ4l/jI1TalDAJT4A02LogcoUBtkBfs832hQZ0+k=</DigestValue>
      </Reference>
      <Reference URI="/ppt/slideMasters/slideMaster1.xml?ContentType=application/vnd.openxmlformats-officedocument.presentationml.slideMaster+xml">
        <DigestMethod Algorithm="http://www.w3.org/2001/04/xmlenc#sha256"/>
        <DigestValue>jdW0VNS9TRs630dztCWx2z85YqIa7VZv4ihrAKK/zik=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kW3GYnD/ZcPE/mZogpiz/pR3+TQAUc0B1JfkN7p1Evw=</DigestValue>
      </Reference>
      <Reference URI="/ppt/slides/_rels/slide1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ZCxO5H5kLHgK/zVg28i85GKNE2AY5gXKVuqyBkBRJr8=</DigestValue>
      </Reference>
      <Reference URI="/ppt/slides/_rels/slide1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clbnx029deTeblIyH60o8BJtpNOMdH1eKlhF/Gx7S1M=</DigestValue>
      </Reference>
      <Reference URI="/ppt/slides/_rels/slide1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+77iCatTV86gny1wBjvHEiVwWFhbnjunEGooozio2qY=</DigestValue>
      </Reference>
      <Reference URI="/ppt/slides/_rels/slide1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BhMSi9y+uvv6QAwo5+47IWZn2RwQN8k76o6VEF2lMsc=</DigestValue>
      </Reference>
      <Reference URI="/ppt/slides/_rels/slide1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</Transform>
          <Transform Algorithm="http://www.w3.org/TR/2001/REC-xml-c14n-20010315"/>
        </Transforms>
        <DigestMethod Algorithm="http://www.w3.org/2001/04/xmlenc#sha256"/>
        <DigestValue>JfGlYJS/PC4WnggY+O1YQUp/wWrF0fHH6//bLAQS1W0=</DigestValue>
      </Reference>
      <Reference URI="/ppt/slides/_rels/slide1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3BjJSOrSm1g5gWj5A/PPwJ7B6pT2V5EjncozuP8jiqc=</DigestValue>
      </Reference>
      <Reference URI="/ppt/slides/_rels/slide1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kj5PK9xn5ZyVKHVomzkjVCt9OxFNn80457EGphVWnto=</DigestValue>
      </Reference>
      <Reference URI="/ppt/slides/_rels/slide1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GoMPG3c8VPrqdF0hi7NXhk7bEH/ruXTGKwyLIgPlBBo=</DigestValue>
      </Reference>
      <Reference URI="/ppt/slides/_rels/slide1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B3Efnu2zQDaqrERGPRZivJCT3abuMN2J4K25BqFCXXQ=</DigestValue>
      </Reference>
      <Reference URI="/ppt/slides/_rels/slide1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YloMR+Q3IqjOma9dZRBpP0Cz1r61nVcGwsBVpMSmflo=</DigestValue>
      </Reference>
      <Reference URI="/ppt/slides/_rels/slide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VVIRAPIIE8inhOkBysQ6Rvb2CUJbl7IYeit2MvIIEi0=</DigestValue>
      </Reference>
      <Reference URI="/ppt/slides/_rels/slide2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UkqtA+KsxfdDTOTOSIp3SqBtCv6hI7dBaSa0H1ojeow=</DigestValue>
      </Reference>
      <Reference URI="/ppt/slides/_rels/slide2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No+6oU0+3q/VehLlUarZOGnjRIhVpMdR/KZ/++9bOH0=</DigestValue>
      </Reference>
      <Reference URI="/ppt/slides/_rels/slide2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Q6C7umdDwSjWJIb5iAG6PyIE4hmL0fDwE8SN8m6J5Yk=</DigestValue>
      </Reference>
      <Reference URI="/ppt/slides/_rels/slide2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rr5nT7mfeDGRCi5sIX4PriY+xJ6Pro/ysq+UFftQslw=</DigestValue>
      </Reference>
      <Reference URI="/ppt/slides/_rels/slide2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CE6CCTknVG5Hp3Kew2kIandvh/h9zVoCt/SoSKUfqMc=</DigestValue>
      </Reference>
      <Reference URI="/ppt/slides/_rels/slide2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hGVo5bonn9TvjwCNiTN2WRPgWLc6Y2CgFKvdsaZZ0DQ=</DigestValue>
      </Reference>
      <Reference URI="/ppt/slides/_rels/slide2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NSwZ0xUPVPjsjh8xKexijWi5I9ZEKYMjgawhg1DFm0M=</DigestValue>
      </Reference>
      <Reference URI="/ppt/slides/_rels/slide2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zP1RGMLmANBb97yIt7ytj1lsfXGdlMvIeEsLHglyY4I=</DigestValue>
      </Reference>
      <Reference URI="/ppt/slides/_rels/slide2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RSJwSCoY+3UPxU4O28UcDLz1c6Jf6ZY3iHNtxp4ffUM=</DigestValue>
      </Reference>
      <Reference URI="/ppt/slides/_rels/slide2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RdhqBsdt5S/JkBKapva8h4W2tVxYGF4Xf71MTIQbrhU=</DigestValue>
      </Reference>
      <Reference URI="/ppt/slides/_rels/slide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Lp2aZd1R4KPJkwM2QhobpGRAvspzoiICnqlvHh6KJdQ=</DigestValue>
      </Reference>
      <Reference URI="/ppt/slides/_rels/slide3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PnT6SoYtlxpMWCZ4t4q9FZITjn0PxazpEmpf+Nr1u/4=</DigestValue>
      </Reference>
      <Reference URI="/ppt/slides/_rels/slide3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a/fBEAV0BWeMYzRpgup4VWm483wJnRDBNcwaNO5XGno=</DigestValue>
      </Reference>
      <Reference URI="/ppt/slides/_rels/slide3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GwSh4kBWIZGEyBW9p/v1sy3SgjGBAgh2Rn47hl/bjz4=</DigestValue>
      </Reference>
      <Reference URI="/ppt/slides/_rels/slide3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Eyd6kctw5nsZPkZffhOiI5q1gRUjCozcyiIo6K3PO8U=</DigestValue>
      </Reference>
      <Reference URI="/ppt/slides/_rels/slide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1/04/xmlenc#sha256"/>
        <DigestValue>YcoSJ4JzGiGAVyeYD1ZKIRQX6eJSJv8auVinm+mmZas=</DigestValue>
      </Reference>
      <Reference URI="/ppt/slides/_rels/slide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1/04/xmlenc#sha256"/>
        <DigestValue>1IRzoJhfm+nAGio5+o/Uzl1Hwnwt6w2NluvgNQKQw8M=</DigestValue>
      </Reference>
      <Reference URI="/ppt/slides/_rels/slide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1/04/xmlenc#sha256"/>
        <DigestValue>I+0Jze7APdqMYSkRMwzbvRuqBDhJT/COe8ghd1uggU0=</DigestValue>
      </Reference>
      <Reference URI="/ppt/slides/_rels/slide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HFrR1QWKiiGbnGKcaTmcAjinTckxClejgQjS/Le+wIg=</DigestValue>
      </Reference>
      <Reference URI="/ppt/slides/_rels/slide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1/04/xmlenc#sha256"/>
        <DigestValue>BlJw6Q49xjQwKrPKQCYTK1rqmV6dLzNGTgS8WOtF4os=</DigestValue>
      </Reference>
      <Reference URI="/ppt/slides/_rels/slide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</Transform>
          <Transform Algorithm="http://www.w3.org/TR/2001/REC-xml-c14n-20010315"/>
        </Transforms>
        <DigestMethod Algorithm="http://www.w3.org/2001/04/xmlenc#sha256"/>
        <DigestValue>SuKHflqHDBZ+PfmR2sxhDxlzsmiytwDm4nYn61aN4vs=</DigestValue>
      </Reference>
      <Reference URI="/ppt/slides/slide1.xml?ContentType=application/vnd.openxmlformats-officedocument.presentationml.slide+xml">
        <DigestMethod Algorithm="http://www.w3.org/2001/04/xmlenc#sha256"/>
        <DigestValue>g4apHIwc4KyhJXgqCsVbFMIc0hBTCsgM1fOwuKOh7Z8=</DigestValue>
      </Reference>
      <Reference URI="/ppt/slides/slide10.xml?ContentType=application/vnd.openxmlformats-officedocument.presentationml.slide+xml">
        <DigestMethod Algorithm="http://www.w3.org/2001/04/xmlenc#sha256"/>
        <DigestValue>WQvhx7kKCj6EQDs30t7gmmx79NbxAwbw/XPFthPAmyY=</DigestValue>
      </Reference>
      <Reference URI="/ppt/slides/slide11.xml?ContentType=application/vnd.openxmlformats-officedocument.presentationml.slide+xml">
        <DigestMethod Algorithm="http://www.w3.org/2001/04/xmlenc#sha256"/>
        <DigestValue>dZqKVHYwjznz2jcf4RBX1pe8z0EN9qNW8nAK9kufcpE=</DigestValue>
      </Reference>
      <Reference URI="/ppt/slides/slide12.xml?ContentType=application/vnd.openxmlformats-officedocument.presentationml.slide+xml">
        <DigestMethod Algorithm="http://www.w3.org/2001/04/xmlenc#sha256"/>
        <DigestValue>f2Ss99pBdgeL406pUrmx1bCbns0FxyT63uCOWNmpFUQ=</DigestValue>
      </Reference>
      <Reference URI="/ppt/slides/slide13.xml?ContentType=application/vnd.openxmlformats-officedocument.presentationml.slide+xml">
        <DigestMethod Algorithm="http://www.w3.org/2001/04/xmlenc#sha256"/>
        <DigestValue>bEiFx2qmhCQzuTtxwP8PS5o/un2j9PjrZCKULU5hC4o=</DigestValue>
      </Reference>
      <Reference URI="/ppt/slides/slide14.xml?ContentType=application/vnd.openxmlformats-officedocument.presentationml.slide+xml">
        <DigestMethod Algorithm="http://www.w3.org/2001/04/xmlenc#sha256"/>
        <DigestValue>Muh1LmpV+VbBiougqA/qN6WSnuXHras8li3DfNaBUvg=</DigestValue>
      </Reference>
      <Reference URI="/ppt/slides/slide15.xml?ContentType=application/vnd.openxmlformats-officedocument.presentationml.slide+xml">
        <DigestMethod Algorithm="http://www.w3.org/2001/04/xmlenc#sha256"/>
        <DigestValue>CUZ0qNdSL7Ho07Hq0Dm8ecx8Ysz3TF6lpo98gosmOHg=</DigestValue>
      </Reference>
      <Reference URI="/ppt/slides/slide16.xml?ContentType=application/vnd.openxmlformats-officedocument.presentationml.slide+xml">
        <DigestMethod Algorithm="http://www.w3.org/2001/04/xmlenc#sha256"/>
        <DigestValue>/LY8g/43/vEpDTxOmjK7aJWb3iikJjDL6O9Mzx1fBNQ=</DigestValue>
      </Reference>
      <Reference URI="/ppt/slides/slide17.xml?ContentType=application/vnd.openxmlformats-officedocument.presentationml.slide+xml">
        <DigestMethod Algorithm="http://www.w3.org/2001/04/xmlenc#sha256"/>
        <DigestValue>2SYvhgtS4I6BDRHO/ysY0zozSLa3p9wWVTag4Hm90D8=</DigestValue>
      </Reference>
      <Reference URI="/ppt/slides/slide18.xml?ContentType=application/vnd.openxmlformats-officedocument.presentationml.slide+xml">
        <DigestMethod Algorithm="http://www.w3.org/2001/04/xmlenc#sha256"/>
        <DigestValue>kgvSfQaVKLOSdeH4HLl6LXHGhlOAmVyEvZvr0Ne2aDw=</DigestValue>
      </Reference>
      <Reference URI="/ppt/slides/slide19.xml?ContentType=application/vnd.openxmlformats-officedocument.presentationml.slide+xml">
        <DigestMethod Algorithm="http://www.w3.org/2001/04/xmlenc#sha256"/>
        <DigestValue>KXn0IKGHDK5fZLrPx8lWLIaRNsfQ+Q7rFDNus/fszd8=</DigestValue>
      </Reference>
      <Reference URI="/ppt/slides/slide2.xml?ContentType=application/vnd.openxmlformats-officedocument.presentationml.slide+xml">
        <DigestMethod Algorithm="http://www.w3.org/2001/04/xmlenc#sha256"/>
        <DigestValue>k7G9chuMetDDTFDAFbqrC6luno8vwdrGNVLmJ1nWocc=</DigestValue>
      </Reference>
      <Reference URI="/ppt/slides/slide20.xml?ContentType=application/vnd.openxmlformats-officedocument.presentationml.slide+xml">
        <DigestMethod Algorithm="http://www.w3.org/2001/04/xmlenc#sha256"/>
        <DigestValue>XfkmMqyMvBNXNLl8sONapq4RwX2FtTpqIwh+URtpLaY=</DigestValue>
      </Reference>
      <Reference URI="/ppt/slides/slide21.xml?ContentType=application/vnd.openxmlformats-officedocument.presentationml.slide+xml">
        <DigestMethod Algorithm="http://www.w3.org/2001/04/xmlenc#sha256"/>
        <DigestValue>8kx24VSpGIGRf9yxjWApm0zeUfERq3gTHx8Yb4sfvVE=</DigestValue>
      </Reference>
      <Reference URI="/ppt/slides/slide22.xml?ContentType=application/vnd.openxmlformats-officedocument.presentationml.slide+xml">
        <DigestMethod Algorithm="http://www.w3.org/2001/04/xmlenc#sha256"/>
        <DigestValue>uAzy4oMFMJqYecSt/EhIQ9HGP7HV92FEZalNu1BLlMg=</DigestValue>
      </Reference>
      <Reference URI="/ppt/slides/slide23.xml?ContentType=application/vnd.openxmlformats-officedocument.presentationml.slide+xml">
        <DigestMethod Algorithm="http://www.w3.org/2001/04/xmlenc#sha256"/>
        <DigestValue>NGwmRke1sFKza+xSnp+naq2ULhqD9e7AxEPGMDbM4YQ=</DigestValue>
      </Reference>
      <Reference URI="/ppt/slides/slide24.xml?ContentType=application/vnd.openxmlformats-officedocument.presentationml.slide+xml">
        <DigestMethod Algorithm="http://www.w3.org/2001/04/xmlenc#sha256"/>
        <DigestValue>y7ozTLQvt/L2cI4OEnxCjUdCzU9/90dx5tY9uOII6DE=</DigestValue>
      </Reference>
      <Reference URI="/ppt/slides/slide25.xml?ContentType=application/vnd.openxmlformats-officedocument.presentationml.slide+xml">
        <DigestMethod Algorithm="http://www.w3.org/2001/04/xmlenc#sha256"/>
        <DigestValue>th1glruu1aLXeGM7m2nSU2PnoDVDy1ivA6Qs33L6frc=</DigestValue>
      </Reference>
      <Reference URI="/ppt/slides/slide26.xml?ContentType=application/vnd.openxmlformats-officedocument.presentationml.slide+xml">
        <DigestMethod Algorithm="http://www.w3.org/2001/04/xmlenc#sha256"/>
        <DigestValue>fwyNu4czymb4KYFbWO96dEcvcQalHMtfGdoYIt9jozo=</DigestValue>
      </Reference>
      <Reference URI="/ppt/slides/slide27.xml?ContentType=application/vnd.openxmlformats-officedocument.presentationml.slide+xml">
        <DigestMethod Algorithm="http://www.w3.org/2001/04/xmlenc#sha256"/>
        <DigestValue>aRZ4rfifFIuXr5IENeEdEQsBnj12oCYrYMSYwZoxUIo=</DigestValue>
      </Reference>
      <Reference URI="/ppt/slides/slide28.xml?ContentType=application/vnd.openxmlformats-officedocument.presentationml.slide+xml">
        <DigestMethod Algorithm="http://www.w3.org/2001/04/xmlenc#sha256"/>
        <DigestValue>a84IoXoYu0ZA0n4thdgnHwZKTEe6Q0TqXxNAL0xyKuk=</DigestValue>
      </Reference>
      <Reference URI="/ppt/slides/slide29.xml?ContentType=application/vnd.openxmlformats-officedocument.presentationml.slide+xml">
        <DigestMethod Algorithm="http://www.w3.org/2001/04/xmlenc#sha256"/>
        <DigestValue>wHJTLkGTcWhhftf7pzX/8hHHPfin5A8lxQepq5isqEM=</DigestValue>
      </Reference>
      <Reference URI="/ppt/slides/slide3.xml?ContentType=application/vnd.openxmlformats-officedocument.presentationml.slide+xml">
        <DigestMethod Algorithm="http://www.w3.org/2001/04/xmlenc#sha256"/>
        <DigestValue>NgExdMnq634CrON/vX9PIORsbo/oby9zOxTCIu57Ndo=</DigestValue>
      </Reference>
      <Reference URI="/ppt/slides/slide30.xml?ContentType=application/vnd.openxmlformats-officedocument.presentationml.slide+xml">
        <DigestMethod Algorithm="http://www.w3.org/2001/04/xmlenc#sha256"/>
        <DigestValue>DVQF7o7MQ93Qbeo9mnXApUNDULuMwcURq/+EeOLgLQA=</DigestValue>
      </Reference>
      <Reference URI="/ppt/slides/slide31.xml?ContentType=application/vnd.openxmlformats-officedocument.presentationml.slide+xml">
        <DigestMethod Algorithm="http://www.w3.org/2001/04/xmlenc#sha256"/>
        <DigestValue>eysezE+2hiXSo7dPoYPqHplRlBGspZJscRIiE5LUJhc=</DigestValue>
      </Reference>
      <Reference URI="/ppt/slides/slide32.xml?ContentType=application/vnd.openxmlformats-officedocument.presentationml.slide+xml">
        <DigestMethod Algorithm="http://www.w3.org/2001/04/xmlenc#sha256"/>
        <DigestValue>JvrH/zaAN3/tqFcrGpeypUbjEQF0yHHvrT3idOTguyA=</DigestValue>
      </Reference>
      <Reference URI="/ppt/slides/slide33.xml?ContentType=application/vnd.openxmlformats-officedocument.presentationml.slide+xml">
        <DigestMethod Algorithm="http://www.w3.org/2001/04/xmlenc#sha256"/>
        <DigestValue>2FKpQDzOmWAD1HIl+5CFqizUtNzimdqcOnzRo4T0emE=</DigestValue>
      </Reference>
      <Reference URI="/ppt/slides/slide4.xml?ContentType=application/vnd.openxmlformats-officedocument.presentationml.slide+xml">
        <DigestMethod Algorithm="http://www.w3.org/2001/04/xmlenc#sha256"/>
        <DigestValue>P5m3LPwYlGfbcXeNlb4FpNXFEBKX01y+hJPW/cr320g=</DigestValue>
      </Reference>
      <Reference URI="/ppt/slides/slide5.xml?ContentType=application/vnd.openxmlformats-officedocument.presentationml.slide+xml">
        <DigestMethod Algorithm="http://www.w3.org/2001/04/xmlenc#sha256"/>
        <DigestValue>llmLBKhi8YZbOPPg6ckOS/61euO3u9VRcxYgDgB7hDg=</DigestValue>
      </Reference>
      <Reference URI="/ppt/slides/slide6.xml?ContentType=application/vnd.openxmlformats-officedocument.presentationml.slide+xml">
        <DigestMethod Algorithm="http://www.w3.org/2001/04/xmlenc#sha256"/>
        <DigestValue>nQ0aZ2lQ3KXRh2SNUY9ajI05/Nb5hJ0RY7VnqjQ/Xeo=</DigestValue>
      </Reference>
      <Reference URI="/ppt/slides/slide7.xml?ContentType=application/vnd.openxmlformats-officedocument.presentationml.slide+xml">
        <DigestMethod Algorithm="http://www.w3.org/2001/04/xmlenc#sha256"/>
        <DigestValue>0lTSLvZssAzgpEfZ3umzsHruqYdkVb5AgxkcGQ8LTn8=</DigestValue>
      </Reference>
      <Reference URI="/ppt/slides/slide8.xml?ContentType=application/vnd.openxmlformats-officedocument.presentationml.slide+xml">
        <DigestMethod Algorithm="http://www.w3.org/2001/04/xmlenc#sha256"/>
        <DigestValue>/OUCOTZl/yUwA+U5MRTLS+Kimg0ONDhSaDbbJaWzcV0=</DigestValue>
      </Reference>
      <Reference URI="/ppt/slides/slide9.xml?ContentType=application/vnd.openxmlformats-officedocument.presentationml.slide+xml">
        <DigestMethod Algorithm="http://www.w3.org/2001/04/xmlenc#sha256"/>
        <DigestValue>RHvwNG6onyKpW+sTp7n2H7nAw5alM0jqm9HYhHhVmfI=</DigestValue>
      </Reference>
      <Reference URI="/ppt/tableStyles.xml?ContentType=application/vnd.openxmlformats-officedocument.presentationml.tableStyles+xml">
        <DigestMethod Algorithm="http://www.w3.org/2001/04/xmlenc#sha256"/>
        <DigestValue>DnrAMlEzfsuvbIyhNhnbHK7aXJDE4yENRdbD9d9N4QM=</DigestValue>
      </Reference>
      <Reference URI="/ppt/theme/theme1.xml?ContentType=application/vnd.openxmlformats-officedocument.theme+xml">
        <DigestMethod Algorithm="http://www.w3.org/2001/04/xmlenc#sha256"/>
        <DigestValue>3sTuf5JuUHOhcVne2tHuuY1423QvvRFMM7s0jLUOgsQ=</DigestValue>
      </Reference>
      <Reference URI="/ppt/theme/theme2.xml?ContentType=application/vnd.openxmlformats-officedocument.theme+xml">
        <DigestMethod Algorithm="http://www.w3.org/2001/04/xmlenc#sha256"/>
        <DigestValue>DNVTVXAKqn3cIFRAPhFt3yTnDw8ffV4jytBikWBXeyU=</DigestValue>
      </Reference>
      <Reference URI="/ppt/viewProps.xml?ContentType=application/vnd.openxmlformats-officedocument.presentationml.viewProps+xml">
        <DigestMethod Algorithm="http://www.w3.org/2001/04/xmlenc#sha256"/>
        <DigestValue>bs6i6UoQzLwia+FQWCILlAoVy6Dz7W8+MV3EY1O3hW8=</DigestValue>
      </Reference>
    </Manifest>
    <SignatureProperties>
      <SignatureProperty Id="idSignatureTime" Target="#idPackageSignature">
        <mdssi:SignatureTime xmlns:mdssi="http://schemas.openxmlformats.org/package/2006/digital-signature">
          <mdssi:Format>YYYY-MM-DDThh:mm:ssTZD</mdssi:Format>
          <mdssi:Value>2023-10-01T17:28:47Z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>Diego Cárdenas, Productividad Digital</SignatureComments>
          <WindowsVersion>10.0</WindowsVersion>
          <OfficeVersion>16.0.16731/25</OfficeVersion>
          <ApplicationVersion>16.0.16731</ApplicationVersion>
          <Monitors>1</Monitors>
          <HorizontalResolution>1920</HorizontalResolution>
          <VerticalResolution>1080</VerticalResolution>
          <ColorDepth>32</ColorDepth>
          <SignatureProviderId>{00000000-0000-0000-0000-000000000000}</SignatureProviderId>
          <SignatureProviderUrl/>
          <SignatureProviderDetails>9</SignatureProviderDetails>
          <SignatureType>1</SignatureType>
        </SignatureInfoV1>
      </SignatureProperty>
    </SignatureProperties>
  </Object>
  <Object>
    <xd:QualifyingProperties xmlns:xd="http://uri.etsi.org/01903/v1.3.2#" Target="#idPackageSignature">
      <xd:SignedProperties Id="idSignedProperties">
        <xd:SignedSignatureProperties>
          <xd:SigningTime>2023-10-01T17:28:47Z</xd:SigningTime>
          <xd:SigningCertificate>
            <xd:Cert>
              <xd:CertDigest>
                <DigestMethod Algorithm="http://www.w3.org/2001/04/xmlenc#sha256"/>
                <DigestValue>WnX5SQHLv0DWsUfTpKnKPL+LXf5P2VS4JfxlH0ndWvU=</DigestValue>
              </xd:CertDigest>
              <xd:IssuerSerial>
                <X509IssuerName>DC=net + DC=windows + CN=MS-Organization-Access + OU=82dbaca4-3e81-46ca-9c73-0950c1eaca97</X509IssuerName>
                <X509SerialNumber>35951837709753533741280169939884877413</X509SerialNumber>
              </xd:IssuerSerial>
            </xd:Cert>
          </xd:SigningCertificate>
          <xd:SignaturePolicyIdentifier>
            <xd:SignaturePolicyImplied/>
          </xd:SignaturePolicyIdentifier>
        </xd:SignedSignatureProperties>
        <xd:SignedDataObjectProperties>
          <xd:CommitmentTypeIndication>
            <xd:CommitmentTypeId>
              <xd:Identifier>http://uri.etsi.org/01903/v1.2.2#ProofOfCreation</xd:Identifier>
              <xd:Description>Creó este documento</xd:Description>
            </xd:CommitmentTypeId>
            <xd:AllSignedDataObjects/>
            <xd:CommitmentTypeQualifiers>
              <xd:CommitmentTypeQualifier>Diego Cárdenas, Productividad Digital</xd:CommitmentTypeQualifier>
            </xd:CommitmentTypeQualifiers>
          </xd:CommitmentTypeIndication>
        </xd:SignedDataObjectProperties>
      </xd:SignedProperties>
    </xd:Qualifying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1851</Words>
  <Application>Microsoft Office PowerPoint</Application>
  <PresentationFormat>Panorámica</PresentationFormat>
  <Paragraphs>296</Paragraphs>
  <Slides>33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0" baseType="lpstr">
      <vt:lpstr>Arial</vt:lpstr>
      <vt:lpstr>Calibri</vt:lpstr>
      <vt:lpstr>Courier New</vt:lpstr>
      <vt:lpstr>Inter</vt:lpstr>
      <vt:lpstr>Montserrat</vt:lpstr>
      <vt:lpstr>Söhne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Diego Cárdenas</dc:creator>
  <cp:lastModifiedBy>Diego Cárdenas</cp:lastModifiedBy>
  <cp:revision>13</cp:revision>
  <dcterms:created xsi:type="dcterms:W3CDTF">2023-09-22T20:05:51Z</dcterms:created>
  <dcterms:modified xsi:type="dcterms:W3CDTF">2023-09-26T07:38:09Z</dcterms:modified>
</cp:coreProperties>
</file>